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2" r:id="rId2"/>
    <p:sldMasterId id="2147483708" r:id="rId3"/>
    <p:sldMasterId id="2147483794" r:id="rId4"/>
    <p:sldMasterId id="2147483744" r:id="rId5"/>
  </p:sldMasterIdLst>
  <p:notesMasterIdLst>
    <p:notesMasterId r:id="rId20"/>
  </p:notesMasterIdLst>
  <p:sldIdLst>
    <p:sldId id="355" r:id="rId6"/>
    <p:sldId id="908" r:id="rId7"/>
    <p:sldId id="899" r:id="rId8"/>
    <p:sldId id="865" r:id="rId9"/>
    <p:sldId id="897" r:id="rId10"/>
    <p:sldId id="898" r:id="rId11"/>
    <p:sldId id="900" r:id="rId12"/>
    <p:sldId id="901" r:id="rId13"/>
    <p:sldId id="905" r:id="rId14"/>
    <p:sldId id="909" r:id="rId15"/>
    <p:sldId id="906" r:id="rId16"/>
    <p:sldId id="907" r:id="rId17"/>
    <p:sldId id="910" r:id="rId18"/>
    <p:sldId id="911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2" name="Dawd Siraj" initials="DS" lastIdx="1" clrIdx="1">
    <p:extLst>
      <p:ext uri="{19B8F6BF-5375-455C-9EA6-DF929625EA0E}">
        <p15:presenceInfo xmlns:p15="http://schemas.microsoft.com/office/powerpoint/2012/main" userId="S-1-5-21-3656170845-484873548-599093109-214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050C"/>
    <a:srgbClr val="A71529"/>
    <a:srgbClr val="9B0914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843" autoAdjust="0"/>
    <p:restoredTop sz="87617" autoAdjust="0"/>
  </p:normalViewPr>
  <p:slideViewPr>
    <p:cSldViewPr>
      <p:cViewPr varScale="1">
        <p:scale>
          <a:sx n="112" d="100"/>
          <a:sy n="112" d="100"/>
        </p:scale>
        <p:origin x="53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256C0C0D-0498-45A6-94BC-3B827A675C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1415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6C0C0D-0498-45A6-94BC-3B827A675CF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115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Obama’ s</a:t>
            </a:r>
            <a:r>
              <a:rPr lang="en-US" baseline="0" dirty="0"/>
              <a:t> Health advisor Ezekiel Emanuel – </a:t>
            </a:r>
            <a:r>
              <a:rPr lang="en-US" baseline="0" dirty="0" err="1"/>
              <a:t>Farid</a:t>
            </a:r>
            <a:r>
              <a:rPr lang="en-US" baseline="0" dirty="0"/>
              <a:t> </a:t>
            </a:r>
            <a:r>
              <a:rPr lang="en-US" baseline="0" dirty="0" err="1"/>
              <a:t>Zacharia</a:t>
            </a:r>
            <a:r>
              <a:rPr lang="en-US" baseline="0" dirty="0"/>
              <a:t> on response to </a:t>
            </a:r>
            <a:r>
              <a:rPr lang="en-US" baseline="0" dirty="0" err="1"/>
              <a:t>Covid</a:t>
            </a:r>
            <a:r>
              <a:rPr lang="en-US" baseline="0" dirty="0"/>
              <a:t>- leadership.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6C0C0D-0498-45A6-94BC-3B827A675CF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58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first take home message- no country but especially, no African country should have a strategy of response to this pandemics that centers at improving hospital readiness. This is a public health crisis- and response should be a public health 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6C0C0D-0498-45A6-94BC-3B827A675CF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511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Space, staff and stuff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6C0C0D-0498-45A6-94BC-3B827A675CF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340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dirty="0"/>
              <a:t>Two weeks rotation? Stay in hotel?</a:t>
            </a:r>
          </a:p>
          <a:p>
            <a:pPr lvl="2"/>
            <a:r>
              <a:rPr lang="en-US" dirty="0"/>
              <a:t>Dedicated COVID team in a rotation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6C0C0D-0498-45A6-94BC-3B827A675CF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473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from community exposures.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6C0C0D-0498-45A6-94BC-3B827A675CF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436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Assumptions- 15% of all cases need hospital care</a:t>
            </a:r>
          </a:p>
          <a:p>
            <a:r>
              <a:rPr lang="en-US" dirty="0"/>
              <a:t>70% of all deaths occur in ICU</a:t>
            </a:r>
          </a:p>
          <a:p>
            <a:r>
              <a:rPr lang="en-US" dirty="0"/>
              <a:t>25% of all hospitalizations need</a:t>
            </a:r>
            <a:r>
              <a:rPr lang="en-US" baseline="0" dirty="0"/>
              <a:t> ICU care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6C0C0D-0498-45A6-94BC-3B827A675CF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09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ED, outpatient practice, general public use should be estimated too.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6C0C0D-0498-45A6-94BC-3B827A675CF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554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3071907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90C6F-36A0-49A1-9298-7A8E3B763D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8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2DEAF-AA58-4BE2-A69E-72AE9CA512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829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70D04-4246-4BA8-8DFE-5855E5A50D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472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F5BBA-5204-4AD0-9725-33DD246811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674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15A7-4A63-FF4E-BF08-5885279056B7}" type="datetimeFigureOut">
              <a:rPr lang="en-US" smtClean="0"/>
              <a:t>7/17/20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7523F-6AC9-8F4D-A3ED-C34058ED430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0"/>
              <a:t>Click to edit Master title style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025664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15A7-4A63-FF4E-BF08-5885279056B7}" type="datetimeFigureOut">
              <a:rPr lang="en-US" smtClean="0"/>
              <a:t>7/17/20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7523F-6AC9-8F4D-A3ED-C34058ED4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61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15A7-4A63-FF4E-BF08-5885279056B7}" type="datetimeFigureOut">
              <a:rPr lang="en-US" smtClean="0"/>
              <a:t>7/17/20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7523F-6AC9-8F4D-A3ED-C34058ED430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0"/>
              <a:t>Click to edit Master title style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232320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15A7-4A63-FF4E-BF08-5885279056B7}" type="datetimeFigureOut">
              <a:rPr lang="en-US" smtClean="0"/>
              <a:t>7/17/20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7523F-6AC9-8F4D-A3ED-C34058ED4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87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15A7-4A63-FF4E-BF08-5885279056B7}" type="datetimeFigureOut">
              <a:rPr lang="en-US" smtClean="0"/>
              <a:t>7/17/20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7523F-6AC9-8F4D-A3ED-C34058ED4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94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15A7-4A63-FF4E-BF08-5885279056B7}" type="datetimeFigureOut">
              <a:rPr lang="en-US" smtClean="0"/>
              <a:t>7/17/20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7523F-6AC9-8F4D-A3ED-C34058ED4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45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133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15A7-4A63-FF4E-BF08-5885279056B7}" type="datetimeFigureOut">
              <a:rPr lang="en-US" smtClean="0"/>
              <a:t>7/17/20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7523F-6AC9-8F4D-A3ED-C34058ED430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4576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15A7-4A63-FF4E-BF08-5885279056B7}" type="datetimeFigureOut">
              <a:rPr lang="en-US" smtClean="0"/>
              <a:t>7/17/20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7523F-6AC9-8F4D-A3ED-C34058ED4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12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15A7-4A63-FF4E-BF08-5885279056B7}" type="datetimeFigureOut">
              <a:rPr lang="en-US" smtClean="0"/>
              <a:t>7/17/20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7523F-6AC9-8F4D-A3ED-C34058ED4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15A7-4A63-FF4E-BF08-5885279056B7}" type="datetimeFigureOut">
              <a:rPr lang="en-US" smtClean="0"/>
              <a:t>7/17/20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7523F-6AC9-8F4D-A3ED-C34058ED4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73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15A7-4A63-FF4E-BF08-5885279056B7}" type="datetimeFigureOut">
              <a:rPr lang="en-US" smtClean="0"/>
              <a:t>7/17/20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7523F-6AC9-8F4D-A3ED-C34058ED4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55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4C849D-9CF7-3F4F-9AF7-49C86D8F7A74}" type="datetimeFigureOut">
              <a:rPr lang="en-US" smtClean="0"/>
              <a:t>7/17/20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85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4C849D-9CF7-3F4F-9AF7-49C86D8F7A74}" type="datetimeFigureOut">
              <a:rPr lang="en-US" smtClean="0"/>
              <a:t>7/17/20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EA7F2F-7DDD-1346-8635-EE0F06B5E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054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4C849D-9CF7-3F4F-9AF7-49C86D8F7A74}" type="datetimeFigureOut">
              <a:rPr lang="en-US" smtClean="0"/>
              <a:t>7/17/20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975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4C849D-9CF7-3F4F-9AF7-49C86D8F7A74}" type="datetimeFigureOut">
              <a:rPr lang="en-US" smtClean="0"/>
              <a:t>7/17/20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776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4C849D-9CF7-3F4F-9AF7-49C86D8F7A74}" type="datetimeFigureOut">
              <a:rPr lang="en-US" smtClean="0"/>
              <a:t>7/17/20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71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7D927-38E2-4B60-AC31-87237D0514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4587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4C849D-9CF7-3F4F-9AF7-49C86D8F7A74}" type="datetimeFigureOut">
              <a:rPr lang="en-US" smtClean="0"/>
              <a:t>7/17/20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EA7F2F-7DDD-1346-8635-EE0F06B5E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180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4C849D-9CF7-3F4F-9AF7-49C86D8F7A74}" type="datetimeFigureOut">
              <a:rPr lang="en-US" smtClean="0"/>
              <a:t>7/17/20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734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4C849D-9CF7-3F4F-9AF7-49C86D8F7A74}" type="datetimeFigureOut">
              <a:rPr lang="en-US" smtClean="0"/>
              <a:t>7/17/20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074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4C849D-9CF7-3F4F-9AF7-49C86D8F7A74}" type="datetimeFigureOut">
              <a:rPr lang="en-US" smtClean="0"/>
              <a:t>7/17/20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659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4C849D-9CF7-3F4F-9AF7-49C86D8F7A74}" type="datetimeFigureOut">
              <a:rPr lang="en-US" smtClean="0"/>
              <a:t>7/17/20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109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4C849D-9CF7-3F4F-9AF7-49C86D8F7A74}" type="datetimeFigureOut">
              <a:rPr lang="en-US" smtClean="0"/>
              <a:t>7/17/20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277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FCB3-7065-2545-85B8-477E09133F4C}" type="datetimeFigureOut">
              <a:rPr lang="en-US" smtClean="0"/>
              <a:t>7/17/20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6156-C08B-D64D-9850-322A4DBA2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015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FCB3-7065-2545-85B8-477E09133F4C}" type="datetimeFigureOut">
              <a:rPr lang="en-US" smtClean="0"/>
              <a:t>7/17/20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6156-C08B-D64D-9850-322A4DBA2E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" y="6782390"/>
            <a:ext cx="9144000" cy="73152"/>
          </a:xfrm>
          <a:prstGeom prst="rect">
            <a:avLst/>
          </a:prstGeom>
          <a:solidFill>
            <a:srgbClr val="C5050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491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FCB3-7065-2545-85B8-477E09133F4C}" type="datetimeFigureOut">
              <a:rPr lang="en-US" smtClean="0"/>
              <a:t>7/17/20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6156-C08B-D64D-9850-322A4DBA2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386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FCB3-7065-2545-85B8-477E09133F4C}" type="datetimeFigureOut">
              <a:rPr lang="en-US" smtClean="0"/>
              <a:t>7/17/20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6156-C08B-D64D-9850-322A4DBA2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5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D0743-9C60-4A10-876C-A9F223F1DF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541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FCB3-7065-2545-85B8-477E09133F4C}" type="datetimeFigureOut">
              <a:rPr lang="en-US" smtClean="0"/>
              <a:t>7/17/20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6156-C08B-D64D-9850-322A4DBA2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706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FCB3-7065-2545-85B8-477E09133F4C}" type="datetimeFigureOut">
              <a:rPr lang="en-US" smtClean="0"/>
              <a:t>7/17/20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6156-C08B-D64D-9850-322A4DBA2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157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FCB3-7065-2545-85B8-477E09133F4C}" type="datetimeFigureOut">
              <a:rPr lang="en-US" smtClean="0"/>
              <a:t>7/17/20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6156-C08B-D64D-9850-322A4DBA2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001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FCB3-7065-2545-85B8-477E09133F4C}" type="datetimeFigureOut">
              <a:rPr lang="en-US" smtClean="0"/>
              <a:t>7/17/20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6156-C08B-D64D-9850-322A4DBA2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866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FCB3-7065-2545-85B8-477E09133F4C}" type="datetimeFigureOut">
              <a:rPr lang="en-US" smtClean="0"/>
              <a:t>7/17/20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6156-C08B-D64D-9850-322A4DBA2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139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FCB3-7065-2545-85B8-477E09133F4C}" type="datetimeFigureOut">
              <a:rPr lang="en-US" smtClean="0"/>
              <a:t>7/17/20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6156-C08B-D64D-9850-322A4DBA2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25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FCB3-7065-2545-85B8-477E09133F4C}" type="datetimeFigureOut">
              <a:rPr lang="en-US" smtClean="0"/>
              <a:t>7/17/20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6156-C08B-D64D-9850-322A4DBA2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608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A82E4-69B0-C94D-842E-F21802E959A1}" type="datetimeFigureOut">
              <a:rPr lang="en-US" smtClean="0"/>
              <a:t>7/17/20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896A-E871-BB4B-8869-15DB707E7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683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A82E4-69B0-C94D-842E-F21802E959A1}" type="datetimeFigureOut">
              <a:rPr lang="en-US" smtClean="0"/>
              <a:t>7/17/20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896A-E871-BB4B-8869-15DB707E7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508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A82E4-69B0-C94D-842E-F21802E959A1}" type="datetimeFigureOut">
              <a:rPr lang="en-US" smtClean="0"/>
              <a:t>7/17/20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896A-E871-BB4B-8869-15DB707E7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0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73AE6-9A05-4D0D-8603-0CFE74E6A1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0255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A82E4-69B0-C94D-842E-F21802E959A1}" type="datetimeFigureOut">
              <a:rPr lang="en-US" smtClean="0"/>
              <a:t>7/17/20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896A-E871-BB4B-8869-15DB707E7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882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A82E4-69B0-C94D-842E-F21802E959A1}" type="datetimeFigureOut">
              <a:rPr lang="en-US" smtClean="0"/>
              <a:t>7/17/20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896A-E871-BB4B-8869-15DB707E7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108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A82E4-69B0-C94D-842E-F21802E959A1}" type="datetimeFigureOut">
              <a:rPr lang="en-US" smtClean="0"/>
              <a:t>7/17/20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896A-E871-BB4B-8869-15DB707E7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547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A82E4-69B0-C94D-842E-F21802E959A1}" type="datetimeFigureOut">
              <a:rPr lang="en-US" smtClean="0"/>
              <a:t>7/17/20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896A-E871-BB4B-8869-15DB707E7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764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A82E4-69B0-C94D-842E-F21802E959A1}" type="datetimeFigureOut">
              <a:rPr lang="en-US" smtClean="0"/>
              <a:t>7/17/20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896A-E871-BB4B-8869-15DB707E7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170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A82E4-69B0-C94D-842E-F21802E959A1}" type="datetimeFigureOut">
              <a:rPr lang="en-US" smtClean="0"/>
              <a:t>7/17/20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896A-E871-BB4B-8869-15DB707E7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899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A82E4-69B0-C94D-842E-F21802E959A1}" type="datetimeFigureOut">
              <a:rPr lang="en-US" smtClean="0"/>
              <a:t>7/17/20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896A-E871-BB4B-8869-15DB707E7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246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A82E4-69B0-C94D-842E-F21802E959A1}" type="datetimeFigureOut">
              <a:rPr lang="en-US" smtClean="0"/>
              <a:t>7/17/20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896A-E871-BB4B-8869-15DB707E7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04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E4C03-8546-42F1-8782-D88FBFDCC3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17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3DEB3-F1BB-40B1-AC7C-DC0CA4EF72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90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178A1-E943-4C9C-9216-E4B7D67F1E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641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1F8B7-081C-466F-B224-9C7EF82817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67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0"/>
            <a:ext cx="9144000" cy="1388507"/>
          </a:xfrm>
          <a:prstGeom prst="rect">
            <a:avLst/>
          </a:prstGeom>
          <a:solidFill>
            <a:srgbClr val="C5050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111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b="0" kern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579" y="6033646"/>
            <a:ext cx="2331720" cy="6858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1" y="6782390"/>
            <a:ext cx="9144000" cy="73152"/>
          </a:xfrm>
          <a:prstGeom prst="rect">
            <a:avLst/>
          </a:prstGeom>
          <a:solidFill>
            <a:srgbClr val="C5050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1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" y="1"/>
            <a:ext cx="9144000" cy="1066800"/>
          </a:xfrm>
          <a:prstGeom prst="rect">
            <a:avLst/>
          </a:prstGeom>
          <a:solidFill>
            <a:srgbClr val="C5050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615A7-4A63-FF4E-BF08-5885279056B7}" type="datetimeFigureOut">
              <a:rPr lang="en-US" smtClean="0"/>
              <a:t>7/17/20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7523F-6AC9-8F4D-A3ED-C34058ED430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1" y="6782390"/>
            <a:ext cx="9144000" cy="73152"/>
          </a:xfrm>
          <a:prstGeom prst="rect">
            <a:avLst/>
          </a:prstGeom>
          <a:solidFill>
            <a:srgbClr val="C5050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3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112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00200"/>
            <a:ext cx="8458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579" y="6033646"/>
            <a:ext cx="2331720" cy="6858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04800" y="228600"/>
            <a:ext cx="8595852" cy="137160"/>
          </a:xfrm>
          <a:prstGeom prst="rect">
            <a:avLst/>
          </a:prstGeom>
          <a:solidFill>
            <a:srgbClr val="C5050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2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rgbClr val="C5050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8FCB3-7065-2545-85B8-477E09133F4C}" type="datetimeFigureOut">
              <a:rPr lang="en-US" smtClean="0"/>
              <a:t>7/17/20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B6156-C08B-D64D-9850-322A4DBA2E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-13031"/>
            <a:ext cx="9144000" cy="73152"/>
          </a:xfrm>
          <a:prstGeom prst="rect">
            <a:avLst/>
          </a:prstGeom>
          <a:solidFill>
            <a:srgbClr val="C5050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" y="6782390"/>
            <a:ext cx="9144000" cy="73152"/>
          </a:xfrm>
          <a:prstGeom prst="rect">
            <a:avLst/>
          </a:prstGeom>
          <a:solidFill>
            <a:srgbClr val="C5050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1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1" y="0"/>
            <a:ext cx="9144000" cy="6855542"/>
          </a:xfrm>
          <a:prstGeom prst="rect">
            <a:avLst/>
          </a:prstGeom>
          <a:solidFill>
            <a:srgbClr val="C5050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381000" y="439738"/>
            <a:ext cx="8458200" cy="6037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57200" y="439738"/>
            <a:ext cx="8229600" cy="977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A82E4-69B0-C94D-842E-F21802E959A1}" type="datetimeFigureOut">
              <a:rPr lang="en-US" smtClean="0"/>
              <a:t>7/17/20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3896A-E871-BB4B-8869-15DB707E724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Logo_UWHealth_2c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867400"/>
            <a:ext cx="1804454" cy="35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92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i="0" kern="1200">
          <a:solidFill>
            <a:schemeClr val="accent1">
              <a:lumMod val="75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898" y="63500"/>
            <a:ext cx="7772400" cy="1524000"/>
          </a:xfrm>
        </p:spPr>
        <p:txBody>
          <a:bodyPr/>
          <a:lstStyle/>
          <a:p>
            <a:r>
              <a:rPr lang="en-US" sz="4000" dirty="0"/>
              <a:t>COVID-2019: </a:t>
            </a:r>
            <a:br>
              <a:rPr lang="en-US" sz="4000" dirty="0"/>
            </a:br>
            <a:r>
              <a:rPr lang="en-US" sz="3200" i="1" dirty="0"/>
              <a:t>How to Optimize our Hospital readiness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334000"/>
            <a:ext cx="4800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i="1" dirty="0" err="1"/>
              <a:t>Dawd</a:t>
            </a:r>
            <a:r>
              <a:rPr lang="en-US" sz="1800" i="1" dirty="0"/>
              <a:t> S. </a:t>
            </a:r>
            <a:r>
              <a:rPr lang="en-US" sz="1800" i="1" dirty="0" err="1"/>
              <a:t>Siraj</a:t>
            </a:r>
            <a:r>
              <a:rPr lang="en-US" sz="1800" i="1" dirty="0"/>
              <a:t>, MD, MPH&amp;TM</a:t>
            </a:r>
          </a:p>
          <a:p>
            <a:pPr eaLnBrk="1" hangingPunct="1">
              <a:defRPr/>
            </a:pPr>
            <a:r>
              <a:rPr lang="en-US" sz="1800" i="1" dirty="0"/>
              <a:t>Professor of Medicine &amp; Infectious Diseases,</a:t>
            </a:r>
          </a:p>
          <a:p>
            <a:pPr eaLnBrk="1" hangingPunct="1">
              <a:defRPr/>
            </a:pPr>
            <a:r>
              <a:rPr lang="en-US" sz="1800" i="1" dirty="0"/>
              <a:t>University of Wisconsin Madison</a:t>
            </a:r>
          </a:p>
          <a:p>
            <a:pPr eaLnBrk="1" hangingPunct="1">
              <a:defRPr/>
            </a:pPr>
            <a:r>
              <a:rPr lang="en-US" sz="1800" i="1" dirty="0"/>
              <a:t> </a:t>
            </a:r>
          </a:p>
          <a:p>
            <a:pPr eaLnBrk="1" hangingPunct="1">
              <a:defRPr/>
            </a:pPr>
            <a:r>
              <a:rPr lang="en-US" sz="2400" i="1" dirty="0"/>
              <a:t>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AED9E5-65E2-194D-9F2D-8AB22CEA1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447800"/>
            <a:ext cx="6914098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35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Gloves:  </a:t>
            </a:r>
          </a:p>
          <a:p>
            <a:pPr lvl="1"/>
            <a:r>
              <a:rPr lang="en-US" dirty="0"/>
              <a:t>per patient- 2 gloves for each of 170 changes per patient per day= 340 pairs</a:t>
            </a:r>
          </a:p>
          <a:p>
            <a:r>
              <a:rPr lang="en-US" dirty="0"/>
              <a:t>Gowns: </a:t>
            </a:r>
          </a:p>
          <a:p>
            <a:pPr lvl="1"/>
            <a:r>
              <a:rPr lang="en-US" dirty="0"/>
              <a:t>Assumes that COVID patients are </a:t>
            </a:r>
            <a:r>
              <a:rPr lang="en-US" dirty="0" err="1"/>
              <a:t>cohorted</a:t>
            </a:r>
            <a:r>
              <a:rPr lang="en-US" dirty="0"/>
              <a:t> and that a single gown is worn for 4 hours by each healthcare worker assigned to the COVID cohort, unless it becomes visibly soiled.</a:t>
            </a:r>
          </a:p>
          <a:p>
            <a:pPr lvl="2"/>
            <a:r>
              <a:rPr lang="en-US" dirty="0"/>
              <a:t>20 changes per patient per day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ICU stay and hospital preparedness- </a:t>
            </a:r>
            <a:br>
              <a:rPr lang="en-US" dirty="0"/>
            </a:br>
            <a:r>
              <a:rPr lang="en-US" dirty="0"/>
              <a:t>	need to collect our own data</a:t>
            </a:r>
            <a:br>
              <a:rPr lang="en-US" dirty="0"/>
            </a:br>
            <a:r>
              <a:rPr lang="en-US" dirty="0"/>
              <a:t>	minimize the number of HCW going to room</a:t>
            </a:r>
          </a:p>
        </p:txBody>
      </p:sp>
    </p:spTree>
    <p:extLst>
      <p:ext uri="{BB962C8B-B14F-4D97-AF65-F5344CB8AC3E}">
        <p14:creationId xmlns:p14="http://schemas.microsoft.com/office/powerpoint/2010/main" val="4091274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034546-2622-E54B-93B9-04E6714AF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masks:</a:t>
            </a:r>
          </a:p>
          <a:p>
            <a:pPr lvl="1"/>
            <a:r>
              <a:rPr lang="en-US" dirty="0"/>
              <a:t>a single mask is worn for 4 hours, unless it becomes visibly soiled. </a:t>
            </a:r>
          </a:p>
          <a:p>
            <a:pPr lvl="2"/>
            <a:r>
              <a:rPr lang="en-US" dirty="0"/>
              <a:t>Assume patients are </a:t>
            </a:r>
            <a:r>
              <a:rPr lang="en-US" dirty="0" err="1"/>
              <a:t>cohorted</a:t>
            </a:r>
            <a:r>
              <a:rPr lang="en-US" dirty="0"/>
              <a:t> in one unit</a:t>
            </a:r>
          </a:p>
          <a:p>
            <a:pPr lvl="2"/>
            <a:r>
              <a:rPr lang="en-US" dirty="0"/>
              <a:t>10 changes per patient per day.</a:t>
            </a:r>
          </a:p>
          <a:p>
            <a:r>
              <a:rPr lang="en-US" dirty="0"/>
              <a:t>N95 respirators: </a:t>
            </a:r>
          </a:p>
          <a:p>
            <a:pPr lvl="1"/>
            <a:r>
              <a:rPr lang="en-US" dirty="0" err="1"/>
              <a:t>cohorted</a:t>
            </a:r>
            <a:r>
              <a:rPr lang="en-US" dirty="0"/>
              <a:t> and a single mask is worn for 4 hours, unless it becomes visibly soiled.  </a:t>
            </a:r>
          </a:p>
          <a:p>
            <a:pPr lvl="2"/>
            <a:r>
              <a:rPr lang="en-US" dirty="0"/>
              <a:t>6 changes per patient per day.</a:t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7BB9DB-3BAF-C84B-ABD7-B20F5E743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…Assumes that COVID patients are </a:t>
            </a:r>
            <a:r>
              <a:rPr lang="en-US" dirty="0" err="1"/>
              <a:t>cohorted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934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539CFC-3EC3-1646-A39D-8E005E975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Gloves:  </a:t>
            </a:r>
          </a:p>
          <a:p>
            <a:pPr lvl="1"/>
            <a:r>
              <a:rPr lang="en-US" dirty="0"/>
              <a:t>per patient- 2 gloves for each of 80 changes per patient per day= 160 pairs</a:t>
            </a:r>
          </a:p>
          <a:p>
            <a:r>
              <a:rPr lang="en-US" dirty="0"/>
              <a:t>Gowns: </a:t>
            </a:r>
          </a:p>
          <a:p>
            <a:pPr lvl="1"/>
            <a:r>
              <a:rPr lang="en-US" dirty="0"/>
              <a:t>Assumes that COVID patients are </a:t>
            </a:r>
            <a:r>
              <a:rPr lang="en-US" dirty="0" err="1"/>
              <a:t>cohorted</a:t>
            </a:r>
            <a:r>
              <a:rPr lang="en-US" dirty="0"/>
              <a:t> and that a single gown is worn for 4 hours by each healthcare worker assigned to the COVID cohort, unless it becomes visibly soiled.</a:t>
            </a:r>
          </a:p>
          <a:p>
            <a:pPr lvl="2"/>
            <a:r>
              <a:rPr lang="en-US" dirty="0"/>
              <a:t>20 changes per patient per day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3E9BE5-4B41-854F-8F24-AB4A223FE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 ICU Admissions</a:t>
            </a:r>
          </a:p>
        </p:txBody>
      </p:sp>
    </p:spTree>
    <p:extLst>
      <p:ext uri="{BB962C8B-B14F-4D97-AF65-F5344CB8AC3E}">
        <p14:creationId xmlns:p14="http://schemas.microsoft.com/office/powerpoint/2010/main" val="1317709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034546-2622-E54B-93B9-04E6714AF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masks:</a:t>
            </a:r>
          </a:p>
          <a:p>
            <a:pPr lvl="1"/>
            <a:r>
              <a:rPr lang="en-US" dirty="0"/>
              <a:t> </a:t>
            </a:r>
            <a:r>
              <a:rPr lang="en-US" dirty="0" err="1"/>
              <a:t>cohorted</a:t>
            </a:r>
            <a:r>
              <a:rPr lang="en-US" dirty="0"/>
              <a:t> and a single mask is worn for 4 hours, unless it becomes visibly soiled. </a:t>
            </a:r>
          </a:p>
          <a:p>
            <a:pPr lvl="2"/>
            <a:r>
              <a:rPr lang="en-US" dirty="0"/>
              <a:t>10 changes per patient per day.</a:t>
            </a:r>
          </a:p>
          <a:p>
            <a:r>
              <a:rPr lang="en-US" dirty="0"/>
              <a:t>N95 respirators: </a:t>
            </a:r>
          </a:p>
          <a:p>
            <a:pPr lvl="1"/>
            <a:r>
              <a:rPr lang="en-US" dirty="0"/>
              <a:t>Worn during intubation, aerosol generating procedures- nebulizer treatment.   </a:t>
            </a:r>
          </a:p>
          <a:p>
            <a:pPr lvl="2"/>
            <a:r>
              <a:rPr lang="en-US" dirty="0"/>
              <a:t> 2.5 changes per patient per day.</a:t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7BB9DB-3BAF-C84B-ABD7-B20F5E743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 ICU Admissions</a:t>
            </a:r>
          </a:p>
        </p:txBody>
      </p:sp>
    </p:spTree>
    <p:extLst>
      <p:ext uri="{BB962C8B-B14F-4D97-AF65-F5344CB8AC3E}">
        <p14:creationId xmlns:p14="http://schemas.microsoft.com/office/powerpoint/2010/main" val="689708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23b1aeb-5ed5-4b73-af4b-72730884d452@namprd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6310648" cy="5899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819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Which Country Has the World's Best Health Care? - by  Ezekiel J Emanuel (Hardcover) - image 1 of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s://images-na.ssl-images-amazon.com/images/I/41Yf+7gOTYL._SX321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3076575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905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665F60-550A-4445-9D5E-84E9F4C39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09800"/>
            <a:ext cx="8229600" cy="3352800"/>
          </a:xfrm>
        </p:spPr>
        <p:txBody>
          <a:bodyPr/>
          <a:lstStyle/>
          <a:p>
            <a:r>
              <a:rPr lang="en-US" sz="2400" dirty="0"/>
              <a:t>Command Center</a:t>
            </a:r>
            <a:endParaRPr lang="en-US" sz="2000" dirty="0"/>
          </a:p>
          <a:p>
            <a:pPr marL="0" indent="0">
              <a:buNone/>
            </a:pPr>
            <a:endParaRPr lang="en-US" sz="2400" dirty="0"/>
          </a:p>
          <a:p>
            <a:pPr lvl="1"/>
            <a:r>
              <a:rPr lang="en-US" sz="2200" dirty="0"/>
              <a:t>All decisions should be centralized and uniform</a:t>
            </a:r>
          </a:p>
          <a:p>
            <a:pPr lvl="1"/>
            <a:r>
              <a:rPr lang="en-US" sz="2000" dirty="0"/>
              <a:t>Uniform message to health care workers and public</a:t>
            </a:r>
          </a:p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8AFB46-9ED1-7146-8A52-1C3D41A70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Hospital preparedness- </a:t>
            </a:r>
          </a:p>
        </p:txBody>
      </p:sp>
    </p:spTree>
    <p:extLst>
      <p:ext uri="{BB962C8B-B14F-4D97-AF65-F5344CB8AC3E}">
        <p14:creationId xmlns:p14="http://schemas.microsoft.com/office/powerpoint/2010/main" val="90561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648200"/>
          </a:xfrm>
        </p:spPr>
        <p:txBody>
          <a:bodyPr/>
          <a:lstStyle/>
          <a:p>
            <a:r>
              <a:rPr lang="en-US" dirty="0"/>
              <a:t>Space</a:t>
            </a:r>
          </a:p>
          <a:p>
            <a:pPr lvl="1"/>
            <a:r>
              <a:rPr lang="en-US" dirty="0"/>
              <a:t>Triage centers, Hospital bed, isolation unit</a:t>
            </a:r>
          </a:p>
          <a:p>
            <a:r>
              <a:rPr lang="en-US" dirty="0"/>
              <a:t>Stuff</a:t>
            </a:r>
          </a:p>
          <a:p>
            <a:pPr lvl="1"/>
            <a:r>
              <a:rPr lang="en-US" dirty="0"/>
              <a:t>Equipment</a:t>
            </a:r>
          </a:p>
          <a:p>
            <a:pPr lvl="2"/>
            <a:r>
              <a:rPr lang="en-US" dirty="0"/>
              <a:t>Ventilators, Oxygen supply</a:t>
            </a:r>
          </a:p>
          <a:p>
            <a:pPr lvl="1"/>
            <a:r>
              <a:rPr lang="en-US" dirty="0"/>
              <a:t>PPE</a:t>
            </a:r>
          </a:p>
          <a:p>
            <a:pPr lvl="2"/>
            <a:r>
              <a:rPr lang="en-US" dirty="0"/>
              <a:t>Masks, gowns, gloves, face shield</a:t>
            </a:r>
          </a:p>
          <a:p>
            <a:pPr lvl="2"/>
            <a:r>
              <a:rPr lang="en-US" dirty="0"/>
              <a:t>Which type where</a:t>
            </a:r>
          </a:p>
          <a:p>
            <a:r>
              <a:rPr lang="en-US" dirty="0"/>
              <a:t>Staff</a:t>
            </a:r>
          </a:p>
          <a:p>
            <a:pPr lvl="1"/>
            <a:r>
              <a:rPr lang="en-US" dirty="0"/>
              <a:t>Health Care workers</a:t>
            </a:r>
          </a:p>
          <a:p>
            <a:pPr lvl="2"/>
            <a:r>
              <a:rPr lang="en-US" dirty="0"/>
              <a:t>Physician, nurses, other health care workers</a:t>
            </a:r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 Center</a:t>
            </a:r>
            <a:br>
              <a:rPr lang="en-US" dirty="0"/>
            </a:br>
            <a:r>
              <a:rPr lang="en-US" dirty="0"/>
              <a:t>Daily meeting to lead work- the three “S”</a:t>
            </a:r>
          </a:p>
        </p:txBody>
      </p:sp>
    </p:spTree>
    <p:extLst>
      <p:ext uri="{BB962C8B-B14F-4D97-AF65-F5344CB8AC3E}">
        <p14:creationId xmlns:p14="http://schemas.microsoft.com/office/powerpoint/2010/main" val="2784667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DAEECB-8F19-0C47-B7D3-93AF0FC71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Phase-I of the pandemic</a:t>
            </a:r>
          </a:p>
          <a:p>
            <a:pPr lvl="1"/>
            <a:r>
              <a:rPr lang="en-US" dirty="0"/>
              <a:t>Sporadic cases only</a:t>
            </a:r>
          </a:p>
          <a:p>
            <a:pPr lvl="1"/>
            <a:r>
              <a:rPr lang="en-US" dirty="0"/>
              <a:t>Designated hospital and HCW</a:t>
            </a:r>
          </a:p>
          <a:p>
            <a:pPr lvl="2"/>
            <a:r>
              <a:rPr lang="en-US" dirty="0"/>
              <a:t>improves efficiency. </a:t>
            </a:r>
          </a:p>
          <a:p>
            <a:pPr lvl="2"/>
            <a:r>
              <a:rPr lang="en-US" dirty="0"/>
              <a:t>Will help to utilize the limited resource appropriately </a:t>
            </a:r>
          </a:p>
          <a:p>
            <a:pPr lvl="2"/>
            <a:r>
              <a:rPr lang="en-US" dirty="0"/>
              <a:t>All other hospitals open for all non-COVID patients.   </a:t>
            </a:r>
          </a:p>
          <a:p>
            <a:pPr lvl="1"/>
            <a:endParaRPr lang="en-US" dirty="0"/>
          </a:p>
          <a:p>
            <a:r>
              <a:rPr lang="en-US" dirty="0"/>
              <a:t>Once sustained community transmission is in full swing</a:t>
            </a:r>
          </a:p>
          <a:p>
            <a:r>
              <a:rPr lang="en-US" dirty="0"/>
              <a:t>All hospitals should prepare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F0C2DD-B3E9-5A4D-A39B-395DC5A84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Hospital preparedness</a:t>
            </a:r>
          </a:p>
        </p:txBody>
      </p:sp>
    </p:spTree>
    <p:extLst>
      <p:ext uri="{BB962C8B-B14F-4D97-AF65-F5344CB8AC3E}">
        <p14:creationId xmlns:p14="http://schemas.microsoft.com/office/powerpoint/2010/main" val="294085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8DCCB0-4E64-634D-904A-D5486BE3D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8229600" cy="5334000"/>
          </a:xfrm>
        </p:spPr>
        <p:txBody>
          <a:bodyPr/>
          <a:lstStyle/>
          <a:p>
            <a:r>
              <a:rPr lang="en-US" sz="2400" dirty="0"/>
              <a:t>Triage system from ED</a:t>
            </a:r>
          </a:p>
          <a:p>
            <a:r>
              <a:rPr lang="en-US" sz="2400" dirty="0"/>
              <a:t>Except emergency, elective work has to drastically reduce</a:t>
            </a:r>
          </a:p>
          <a:p>
            <a:pPr lvl="1"/>
            <a:r>
              <a:rPr lang="en-US" sz="2000" dirty="0"/>
              <a:t>Manpower allocation, </a:t>
            </a:r>
          </a:p>
          <a:p>
            <a:pPr lvl="2"/>
            <a:r>
              <a:rPr lang="en-US" sz="1600" dirty="0"/>
              <a:t>risk of quarantine and isolation of HCW</a:t>
            </a:r>
          </a:p>
          <a:p>
            <a:pPr lvl="1"/>
            <a:r>
              <a:rPr lang="en-US" sz="2000" dirty="0"/>
              <a:t>PPE preservation</a:t>
            </a:r>
          </a:p>
          <a:p>
            <a:pPr lvl="2"/>
            <a:r>
              <a:rPr lang="en-US" sz="1800" dirty="0"/>
              <a:t>Brown bags and reuse of masks</a:t>
            </a:r>
          </a:p>
          <a:p>
            <a:r>
              <a:rPr lang="en-US" sz="2400" dirty="0"/>
              <a:t>One floor designated with HCW working in a rotation basis</a:t>
            </a:r>
          </a:p>
          <a:p>
            <a:pPr lvl="1"/>
            <a:r>
              <a:rPr lang="en-US" sz="2000" dirty="0"/>
              <a:t>Weekly rotation of HCW, Stay in hotel?, Dedicated COVID team?</a:t>
            </a:r>
          </a:p>
          <a:p>
            <a:pPr lvl="1"/>
            <a:r>
              <a:rPr lang="en-US" sz="2000" dirty="0"/>
              <a:t>Prevent nosocomial COVID</a:t>
            </a:r>
          </a:p>
          <a:p>
            <a:pPr lvl="2"/>
            <a:r>
              <a:rPr lang="en-US" sz="1800" dirty="0"/>
              <a:t>Training and creating a team of experts, </a:t>
            </a:r>
          </a:p>
          <a:p>
            <a:pPr lvl="2"/>
            <a:r>
              <a:rPr lang="en-US" sz="1800" dirty="0"/>
              <a:t>PPE allocation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515062-6857-A941-95E6-FFD9E1628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II- In Full Swing</a:t>
            </a:r>
          </a:p>
        </p:txBody>
      </p:sp>
    </p:spTree>
    <p:extLst>
      <p:ext uri="{BB962C8B-B14F-4D97-AF65-F5344CB8AC3E}">
        <p14:creationId xmlns:p14="http://schemas.microsoft.com/office/powerpoint/2010/main" val="3901112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5058C7-54A1-9D4F-A505-A3AD2935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  <a:p>
            <a:r>
              <a:rPr lang="en-US" dirty="0"/>
              <a:t>Rotation basis-creating expertise</a:t>
            </a:r>
          </a:p>
          <a:p>
            <a:r>
              <a:rPr lang="en-US" dirty="0"/>
              <a:t>Patient visit limited to minimum necessary</a:t>
            </a:r>
          </a:p>
          <a:p>
            <a:r>
              <a:rPr lang="en-US" dirty="0"/>
              <a:t>Minimize HCW exposure</a:t>
            </a:r>
          </a:p>
          <a:p>
            <a:pPr lvl="1"/>
            <a:r>
              <a:rPr lang="en-US" dirty="0"/>
              <a:t>One designated HCW who takes daily information for everyone. Use cell phone heavily</a:t>
            </a:r>
          </a:p>
          <a:p>
            <a:r>
              <a:rPr lang="en-US" dirty="0"/>
              <a:t>ICU and critically ill</a:t>
            </a:r>
          </a:p>
          <a:p>
            <a:pPr lvl="1"/>
            <a:r>
              <a:rPr lang="en-US" dirty="0"/>
              <a:t>Try to move all IV poles, to outside of room</a:t>
            </a:r>
          </a:p>
          <a:p>
            <a:r>
              <a:rPr lang="en-US" dirty="0"/>
              <a:t>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C98B98-B388-1D45-A03F-6F53E2CDE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Protecting HCW and preventing nosocomial transmission</a:t>
            </a:r>
          </a:p>
        </p:txBody>
      </p:sp>
    </p:spTree>
    <p:extLst>
      <p:ext uri="{BB962C8B-B14F-4D97-AF65-F5344CB8AC3E}">
        <p14:creationId xmlns:p14="http://schemas.microsoft.com/office/powerpoint/2010/main" val="2810920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page8image3354024192">
            <a:extLst>
              <a:ext uri="{FF2B5EF4-FFF2-40B4-BE49-F238E27FC236}">
                <a16:creationId xmlns:a16="http://schemas.microsoft.com/office/drawing/2014/main" id="{1D0DBA1D-8024-A343-A160-4656780FB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8458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92CB1A-9BC4-D342-BDED-90148C35D57D}"/>
              </a:ext>
            </a:extLst>
          </p:cNvPr>
          <p:cNvSpPr txBox="1"/>
          <p:nvPr/>
        </p:nvSpPr>
        <p:spPr>
          <a:xfrm>
            <a:off x="685800" y="685800"/>
            <a:ext cx="6953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Employee tested for COVID- University of Wisconsin-Madison</a:t>
            </a:r>
          </a:p>
        </p:txBody>
      </p:sp>
    </p:spTree>
    <p:extLst>
      <p:ext uri="{BB962C8B-B14F-4D97-AF65-F5344CB8AC3E}">
        <p14:creationId xmlns:p14="http://schemas.microsoft.com/office/powerpoint/2010/main" val="2539304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2B8AAC-05AA-6142-98A5-3AF3A578F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 hospital stay: 11 days</a:t>
            </a:r>
          </a:p>
          <a:p>
            <a:r>
              <a:rPr lang="en-US" dirty="0"/>
              <a:t>ICU stay: 8 days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CBFDCB-9EC7-064C-886C-4F3EC56E2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length of stay for COVID-19 patients (Kaiser data)</a:t>
            </a:r>
          </a:p>
        </p:txBody>
      </p:sp>
    </p:spTree>
    <p:extLst>
      <p:ext uri="{BB962C8B-B14F-4D97-AF65-F5344CB8AC3E}">
        <p14:creationId xmlns:p14="http://schemas.microsoft.com/office/powerpoint/2010/main" val="59897467"/>
      </p:ext>
    </p:extLst>
  </p:cSld>
  <p:clrMapOvr>
    <a:masterClrMapping/>
  </p:clrMapOvr>
</p:sld>
</file>

<file path=ppt/theme/theme1.xml><?xml version="1.0" encoding="utf-8"?>
<a:theme xmlns:a="http://schemas.openxmlformats.org/drawingml/2006/main" name="Red Header">
  <a:themeElements>
    <a:clrScheme name="">
      <a:dk1>
        <a:srgbClr val="000000"/>
      </a:dk1>
      <a:lt1>
        <a:srgbClr val="FFFFFF"/>
      </a:lt1>
      <a:dk2>
        <a:srgbClr val="FFFFFF"/>
      </a:dk2>
      <a:lt2>
        <a:srgbClr val="FF0000"/>
      </a:lt2>
      <a:accent1>
        <a:srgbClr val="FFCC00"/>
      </a:accent1>
      <a:accent2>
        <a:srgbClr val="FF0066"/>
      </a:accent2>
      <a:accent3>
        <a:srgbClr val="FFFFFF"/>
      </a:accent3>
      <a:accent4>
        <a:srgbClr val="000000"/>
      </a:accent4>
      <a:accent5>
        <a:srgbClr val="FFE2AA"/>
      </a:accent5>
      <a:accent6>
        <a:srgbClr val="E7005C"/>
      </a:accent6>
      <a:hlink>
        <a:srgbClr val="000000"/>
      </a:hlink>
      <a:folHlink>
        <a:srgbClr val="FF7C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FFFFFF"/>
        </a:dk1>
        <a:lt1>
          <a:srgbClr val="FFFFFF"/>
        </a:lt1>
        <a:dk2>
          <a:srgbClr val="FFFFFF"/>
        </a:dk2>
        <a:lt2>
          <a:srgbClr val="FF0000"/>
        </a:lt2>
        <a:accent1>
          <a:srgbClr val="FFCC00"/>
        </a:accent1>
        <a:accent2>
          <a:srgbClr val="CC3300"/>
        </a:accent2>
        <a:accent3>
          <a:srgbClr val="FFFFFF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FFFFFF"/>
        </a:dk2>
        <a:lt2>
          <a:srgbClr val="FF0000"/>
        </a:lt2>
        <a:accent1>
          <a:srgbClr val="FFCC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FFFFFF"/>
        </a:dk2>
        <a:lt2>
          <a:srgbClr val="FF0000"/>
        </a:lt2>
        <a:accent1>
          <a:srgbClr val="FFCC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0000"/>
        </a:accent6>
        <a:hlink>
          <a:srgbClr val="FF66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FFFFFF"/>
        </a:dk2>
        <a:lt2>
          <a:srgbClr val="FF0000"/>
        </a:lt2>
        <a:accent1>
          <a:srgbClr val="FFCC00"/>
        </a:accent1>
        <a:accent2>
          <a:srgbClr val="FF0066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005C"/>
        </a:accent6>
        <a:hlink>
          <a:srgbClr val="FF66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o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ine at to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Large image lines onl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UW 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71552</TotalTime>
  <Words>693</Words>
  <Application>Microsoft Macintosh PowerPoint</Application>
  <PresentationFormat>On-screen Show (4:3)</PresentationFormat>
  <Paragraphs>105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Red Header</vt:lpstr>
      <vt:lpstr>No logo</vt:lpstr>
      <vt:lpstr>Line at top</vt:lpstr>
      <vt:lpstr>Large image lines only</vt:lpstr>
      <vt:lpstr>UW Health</vt:lpstr>
      <vt:lpstr>COVID-2019:  How to Optimize our Hospital readiness</vt:lpstr>
      <vt:lpstr>PowerPoint Presentation</vt:lpstr>
      <vt:lpstr>Hospital preparedness- </vt:lpstr>
      <vt:lpstr>Command Center Daily meeting to lead work- the three “S”</vt:lpstr>
      <vt:lpstr>Hospital preparedness</vt:lpstr>
      <vt:lpstr>Phase II- In Full Swing</vt:lpstr>
      <vt:lpstr>Protecting HCW and preventing nosocomial transmission</vt:lpstr>
      <vt:lpstr>PowerPoint Presentation</vt:lpstr>
      <vt:lpstr>Average length of stay for COVID-19 patients (Kaiser data)</vt:lpstr>
      <vt:lpstr>ICU stay and hospital preparedness-   need to collect our own data  minimize the number of HCW going to room</vt:lpstr>
      <vt:lpstr>…Assumes that COVID patients are cohorted</vt:lpstr>
      <vt:lpstr>Non ICU Admissions</vt:lpstr>
      <vt:lpstr>Non ICU Admissions</vt:lpstr>
      <vt:lpstr>PowerPoint Presentation</vt:lpstr>
    </vt:vector>
  </TitlesOfParts>
  <Company>UW-Madison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UW School of Medicine and Public Health Fall Faculty Meeting September 28, 2006</dc:title>
  <dc:creator>School of Medicine and Public Health</dc:creator>
  <cp:lastModifiedBy>Microsoft Office User</cp:lastModifiedBy>
  <cp:revision>317</cp:revision>
  <cp:lastPrinted>2011-10-24T18:27:31Z</cp:lastPrinted>
  <dcterms:created xsi:type="dcterms:W3CDTF">2006-09-21T18:40:06Z</dcterms:created>
  <dcterms:modified xsi:type="dcterms:W3CDTF">2020-07-18T01:34:18Z</dcterms:modified>
</cp:coreProperties>
</file>