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2" r:id="rId2"/>
    <p:sldId id="275" r:id="rId3"/>
    <p:sldId id="276" r:id="rId4"/>
    <p:sldId id="281" r:id="rId5"/>
    <p:sldId id="258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2" r:id="rId14"/>
    <p:sldId id="278" r:id="rId15"/>
    <p:sldId id="279" r:id="rId16"/>
    <p:sldId id="259" r:id="rId17"/>
    <p:sldId id="260" r:id="rId18"/>
    <p:sldId id="269" r:id="rId19"/>
    <p:sldId id="270" r:id="rId20"/>
    <p:sldId id="280" r:id="rId21"/>
    <p:sldId id="263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2A969-4DA4-42A4-89AD-16CE7203A7D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89521-14C4-4620-BF4E-9CC9FABF3F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0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5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91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2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7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64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0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0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1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1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3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3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9521-14C4-4620-BF4E-9CC9FABF3F2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3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8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6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5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0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3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0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2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5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1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3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0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0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2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371696-17D0-4370-8227-9DC321BAD1B0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B9AD67-C79D-4C9B-9A2C-8DCA19A62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dach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2400" dirty="0"/>
              <a:t>Anadach Consulting in collaboration </a:t>
            </a:r>
            <a:r>
              <a:rPr lang="en-ZA" sz="2400" dirty="0" smtClean="0"/>
              <a:t>with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The Nigerian Society of Engineers </a:t>
            </a:r>
            <a:r>
              <a:rPr lang="en-ZA" sz="2400" dirty="0" smtClean="0"/>
              <a:t>present</a:t>
            </a:r>
            <a:r>
              <a:rPr lang="en-ZA" sz="4000" dirty="0"/>
              <a:t/>
            </a:r>
            <a:br>
              <a:rPr lang="en-ZA" sz="4000" dirty="0"/>
            </a:br>
            <a:r>
              <a:rPr lang="en-ZA" sz="2800" dirty="0" smtClean="0"/>
              <a:t>Tuberculosis in the Workplace: What should Engineers know?</a:t>
            </a:r>
            <a:endParaRPr lang="en-Z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Advocacy Webinar on Tuberculosis</a:t>
            </a:r>
          </a:p>
          <a:p>
            <a:r>
              <a:rPr lang="en-ZA" dirty="0" smtClean="0"/>
              <a:t>25</a:t>
            </a:r>
            <a:r>
              <a:rPr lang="en-ZA" baseline="30000" dirty="0" smtClean="0"/>
              <a:t>th</a:t>
            </a:r>
            <a:r>
              <a:rPr lang="en-ZA" dirty="0" smtClean="0"/>
              <a:t> February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22" y="4111824"/>
            <a:ext cx="2507399" cy="1276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EE5AD3-CBDB-49F5-BD19-69AF025B1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4" y="3657597"/>
            <a:ext cx="1731049" cy="17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Other Symptoms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Other symptoms of TB are: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Fatigue or weakness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Weight loss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Loss of appetite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Chills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Fever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Night sweats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17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Risk Factors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Factors that increase vulnerability to TB: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Weak immune system due to HIV, malnutrition, diabetes, smoking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Crowded and poorly ventilated settings </a:t>
            </a:r>
            <a:r>
              <a:rPr lang="en-US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e.g</a:t>
            </a: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urban slums, IDP camps, prisons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Stigma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Gender – Although men are most likely to develop active TB, women and children are less likely to receive diagnostic &amp; treatment services in some settings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56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Risk Factors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Occupations most at risk:</a:t>
            </a:r>
          </a:p>
          <a:p>
            <a:pPr marL="457200" indent="-457200">
              <a:buAutoNum type="arabicParenR"/>
            </a:pPr>
            <a:endParaRPr lang="en-US" sz="11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Migrant farm workers – due to poor living conditions, inadequate ventilated houses</a:t>
            </a:r>
          </a:p>
          <a:p>
            <a:pPr lvl="1"/>
            <a:endParaRPr lang="en-US" sz="11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100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Labourers</a:t>
            </a:r>
            <a:r>
              <a:rPr lang="en-US" sz="1100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in mining, construction and manufacturing – due to high silica exposure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1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Agriculture sector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1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Manufacturing/construction industries and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1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Oil and gas industry workers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1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Many live in close quarters (on camps or offshore platforms), which facilitate spread of TB</a:t>
            </a:r>
          </a:p>
          <a:p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20013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9B0BF-B67A-4625-99D8-0B1C95C4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TB and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B808E1-3CF9-457E-BF02-E5C1FF79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R="390525">
              <a:lnSpc>
                <a:spcPct val="150000"/>
              </a:lnSpc>
              <a:spcAft>
                <a:spcPts val="0"/>
              </a:spcAft>
              <a:tabLst>
                <a:tab pos="353060" algn="l"/>
              </a:tabLst>
            </a:pPr>
            <a:r>
              <a:rPr lang="en-US" sz="2100" spc="-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k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l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presents</a:t>
            </a:r>
            <a:r>
              <a:rPr lang="en-US" sz="2100" spc="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</a:t>
            </a:r>
            <a:r>
              <a:rPr lang="en-US" sz="2100" spc="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unique</a:t>
            </a:r>
            <a:r>
              <a:rPr lang="en-US" sz="2100" spc="1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avenue</a:t>
            </a:r>
            <a:r>
              <a:rPr lang="en-US" sz="2100" spc="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to</a:t>
            </a:r>
            <a:r>
              <a:rPr lang="en-US" sz="2100" spc="1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address</a:t>
            </a:r>
            <a:r>
              <a:rPr lang="en-US" sz="21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TB</a:t>
            </a:r>
            <a:r>
              <a:rPr lang="en-US" sz="21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as</a:t>
            </a:r>
            <a:r>
              <a:rPr lang="en-US" sz="2100" spc="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it</a:t>
            </a:r>
            <a:r>
              <a:rPr lang="en-US" sz="21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provides</a:t>
            </a:r>
            <a:r>
              <a:rPr lang="en-US" sz="2100" spc="-9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access</a:t>
            </a:r>
            <a:r>
              <a:rPr lang="en-US" sz="2100" spc="1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to</a:t>
            </a:r>
            <a:r>
              <a:rPr lang="en-US" sz="21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</a:t>
            </a:r>
            <a:r>
              <a:rPr lang="en-US" sz="2100" spc="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large</a:t>
            </a:r>
            <a:r>
              <a:rPr lang="en-US" sz="2100" spc="1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number</a:t>
            </a:r>
            <a:r>
              <a:rPr lang="en-US" sz="2100" spc="1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en-US" sz="2100" spc="415" dirty="0">
                <a:solidFill>
                  <a:srgbClr val="252525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workers,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allows</a:t>
            </a:r>
            <a:r>
              <a:rPr lang="en-US" sz="2100" spc="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opportunity</a:t>
            </a:r>
            <a:r>
              <a:rPr lang="en-US" sz="2100" spc="1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for</a:t>
            </a:r>
            <a:r>
              <a:rPr lang="en-US" sz="21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regular</a:t>
            </a:r>
            <a:r>
              <a:rPr lang="en-US" sz="2100" spc="1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sessions</a:t>
            </a:r>
            <a:r>
              <a:rPr lang="en-US" sz="2100" spc="-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at</a:t>
            </a:r>
            <a:r>
              <a:rPr lang="en-US" sz="21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work</a:t>
            </a:r>
            <a:endParaRPr lang="en-US" sz="2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78105">
              <a:lnSpc>
                <a:spcPct val="150000"/>
              </a:lnSpc>
              <a:spcBef>
                <a:spcPts val="106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Onsite</a:t>
            </a:r>
            <a:r>
              <a:rPr lang="en-US" sz="2100" spc="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1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in-house</a:t>
            </a:r>
            <a:r>
              <a:rPr lang="en-US" sz="2100" spc="1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clinics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1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2100" spc="2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systems</a:t>
            </a:r>
            <a:r>
              <a:rPr lang="en-US" sz="2100" spc="1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could</a:t>
            </a:r>
            <a:r>
              <a:rPr lang="en-US" sz="21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also</a:t>
            </a:r>
            <a:r>
              <a:rPr lang="en-US" sz="2100" spc="-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be</a:t>
            </a:r>
            <a:r>
              <a:rPr lang="en-US" sz="2100" spc="1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fully</a:t>
            </a:r>
            <a:r>
              <a:rPr lang="en-US" sz="2100" spc="1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explored</a:t>
            </a:r>
            <a:r>
              <a:rPr lang="en-US" sz="2100" spc="2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for</a:t>
            </a:r>
            <a:r>
              <a:rPr lang="en-US" sz="2100" spc="1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increased TB</a:t>
            </a:r>
            <a:r>
              <a:rPr lang="en-US" sz="2100" spc="1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awareness,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screening</a:t>
            </a:r>
            <a:r>
              <a:rPr lang="en-US" sz="21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100" spc="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detection.</a:t>
            </a:r>
            <a:endParaRPr lang="en-US" sz="2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55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Importance</a:t>
            </a:r>
            <a:r>
              <a:rPr lang="en-US" sz="2100" spc="1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en-US" sz="2100" spc="3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TB</a:t>
            </a:r>
            <a:r>
              <a:rPr lang="en-US" sz="2100" spc="1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awareness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lang="en-US" sz="2100" spc="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2100" spc="1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workplace</a:t>
            </a:r>
            <a:r>
              <a:rPr lang="en-US" sz="2100" spc="1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include:</a:t>
            </a:r>
            <a:endParaRPr lang="en-US" sz="2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78105">
              <a:lnSpc>
                <a:spcPct val="150000"/>
              </a:lnSpc>
              <a:spcBef>
                <a:spcPts val="535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Prevent</a:t>
            </a:r>
            <a:r>
              <a:rPr lang="en-US" sz="2100" spc="1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negative</a:t>
            </a:r>
            <a:r>
              <a:rPr lang="en-US" sz="21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impact</a:t>
            </a:r>
            <a:r>
              <a:rPr lang="en-US" sz="2100" spc="1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on</a:t>
            </a:r>
            <a:r>
              <a:rPr lang="en-US" sz="21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private</a:t>
            </a:r>
            <a:r>
              <a:rPr lang="en-US" sz="21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businesses</a:t>
            </a:r>
            <a:r>
              <a:rPr lang="en-US" sz="2100" spc="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such</a:t>
            </a:r>
            <a:r>
              <a:rPr lang="en-US" sz="21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as</a:t>
            </a:r>
            <a:r>
              <a:rPr lang="en-US" sz="2100" spc="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increase</a:t>
            </a:r>
            <a:r>
              <a:rPr lang="en-US" sz="21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lang="en-US" sz="21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absenteeism,</a:t>
            </a:r>
            <a:r>
              <a:rPr lang="en-US" sz="2100" spc="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100" spc="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</a:t>
            </a:r>
            <a:r>
              <a:rPr lang="en-US" sz="21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u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</a:t>
            </a:r>
            <a:r>
              <a:rPr lang="en-US" sz="2100" spc="-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</a:t>
            </a:r>
            <a:r>
              <a:rPr lang="en-US" sz="2100" spc="1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</a:t>
            </a:r>
            <a:r>
              <a:rPr lang="en-US" sz="2100" spc="3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spc="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</a:t>
            </a:r>
            <a:r>
              <a:rPr lang="en-US" sz="21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u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</a:t>
            </a:r>
            <a:r>
              <a:rPr lang="en-US" sz="2100" spc="-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v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2100" spc="-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sz="2100" spc="-1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y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en-US" sz="2100" spc="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l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</a:t>
            </a:r>
            <a:r>
              <a:rPr lang="en-US" sz="2100" spc="4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sk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ill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</a:t>
            </a:r>
            <a:r>
              <a:rPr lang="en-US" sz="2100" spc="-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</a:t>
            </a:r>
            <a:r>
              <a:rPr lang="en-US" sz="2100" spc="9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100" spc="-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x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ri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</a:t>
            </a:r>
            <a:r>
              <a:rPr lang="en-US" sz="21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ce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en-US" sz="2100" spc="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</a:t>
            </a:r>
            <a:r>
              <a:rPr lang="en-US" sz="21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lang="en-US" sz="21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u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2100" spc="-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</a:t>
            </a:r>
            <a:r>
              <a:rPr lang="en-US" sz="21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</a:t>
            </a:r>
            <a:r>
              <a:rPr lang="en-US" sz="2100" spc="4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lang="en-US" sz="21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k</a:t>
            </a:r>
            <a:r>
              <a:rPr lang="en-US" sz="2100" spc="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</a:t>
            </a:r>
            <a:r>
              <a:rPr lang="en-US" sz="21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l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100" spc="-2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increase</a:t>
            </a:r>
            <a:r>
              <a:rPr lang="en-US" sz="2100" spc="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lang="en-US" sz="21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direct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cost</a:t>
            </a:r>
            <a:r>
              <a:rPr lang="en-US" sz="21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(treatment</a:t>
            </a:r>
            <a:r>
              <a:rPr lang="en-US" sz="2100" spc="2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1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care)</a:t>
            </a:r>
            <a:r>
              <a:rPr lang="en-US" sz="21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1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increase</a:t>
            </a:r>
            <a:r>
              <a:rPr lang="en-US" sz="21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lang="en-US" sz="21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indirect</a:t>
            </a:r>
            <a:r>
              <a:rPr lang="en-US" sz="2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cost</a:t>
            </a:r>
            <a:r>
              <a:rPr lang="en-US" sz="21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(replacement</a:t>
            </a:r>
            <a:r>
              <a:rPr lang="en-US" sz="2100" spc="3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100" spc="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retraining</a:t>
            </a:r>
            <a:r>
              <a:rPr lang="en-US" sz="2100" spc="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en-US" sz="2100" spc="4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workers)</a:t>
            </a:r>
            <a:endParaRPr lang="en-US" sz="2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F57DB-63A9-461F-AF15-60E9F79C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Private Sector Participation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549E3-3171-45D0-8968-8C13F9D5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117475">
              <a:lnSpc>
                <a:spcPct val="96000"/>
              </a:lnSpc>
              <a:spcBef>
                <a:spcPts val="271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Track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record</a:t>
            </a:r>
            <a:r>
              <a:rPr lang="en-US" sz="22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en-US" sz="2200" spc="4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supporting</a:t>
            </a:r>
            <a:r>
              <a:rPr lang="en-US" sz="2200" spc="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disease</a:t>
            </a:r>
            <a:r>
              <a:rPr lang="en-US" sz="22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control/eradication</a:t>
            </a:r>
            <a:r>
              <a:rPr lang="en-US" sz="22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200" spc="-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ff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</a:t>
            </a:r>
            <a:r>
              <a:rPr lang="en-US" sz="2200" spc="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lang="en-US" sz="2200" spc="-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sz="2200" spc="-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such</a:t>
            </a:r>
            <a:r>
              <a:rPr lang="en-US" sz="22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as</a:t>
            </a:r>
            <a:r>
              <a:rPr lang="en-US" sz="22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lang="en-US" sz="22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2200" spc="1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fight</a:t>
            </a:r>
            <a:r>
              <a:rPr lang="en-US" sz="2200" spc="1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against</a:t>
            </a:r>
            <a:r>
              <a:rPr lang="en-US" sz="22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polio</a:t>
            </a:r>
            <a:r>
              <a:rPr lang="en-US" sz="2200" spc="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200" spc="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malaria;</a:t>
            </a:r>
            <a:r>
              <a:rPr lang="en-US" sz="2200" spc="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achieving</a:t>
            </a:r>
            <a:r>
              <a:rPr lang="en-US" sz="22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significant</a:t>
            </a:r>
            <a:r>
              <a:rPr lang="en-US" sz="22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health</a:t>
            </a:r>
            <a:r>
              <a:rPr lang="en-US" sz="2200" spc="1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gains</a:t>
            </a:r>
            <a:endParaRPr lang="en-US" sz="2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117475">
              <a:lnSpc>
                <a:spcPct val="99000"/>
              </a:lnSpc>
              <a:spcBef>
                <a:spcPts val="605"/>
              </a:spcBef>
              <a:spcAft>
                <a:spcPts val="0"/>
              </a:spcAft>
              <a:tabLst>
                <a:tab pos="353060" algn="l"/>
                <a:tab pos="4147820" algn="l"/>
              </a:tabLst>
            </a:pP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Leveraging</a:t>
            </a:r>
            <a:r>
              <a:rPr lang="en-US" sz="2200" spc="1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on</a:t>
            </a:r>
            <a:r>
              <a:rPr lang="en-US" sz="22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2200" spc="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recorded</a:t>
            </a:r>
            <a:r>
              <a:rPr lang="en-US" sz="2200" spc="9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gains;	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private</a:t>
            </a:r>
            <a:r>
              <a:rPr lang="en-US" sz="2200" spc="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sector</a:t>
            </a:r>
            <a:r>
              <a:rPr lang="en-US" sz="2200" spc="1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is</a:t>
            </a:r>
            <a:r>
              <a:rPr lang="en-US" sz="2200" spc="9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2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l</a:t>
            </a:r>
            <a:r>
              <a:rPr lang="en-US" sz="2200" spc="1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l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po</a:t>
            </a:r>
            <a:r>
              <a:rPr lang="en-US" sz="22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</a:t>
            </a:r>
            <a:r>
              <a:rPr lang="en-US" sz="22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2200" spc="-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sz="22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on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</a:t>
            </a:r>
            <a:r>
              <a:rPr lang="en-US" sz="22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to</a:t>
            </a:r>
            <a:r>
              <a:rPr lang="en-US" sz="2200" spc="1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expand</a:t>
            </a:r>
            <a:r>
              <a:rPr lang="en-US" sz="2200" spc="5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demand</a:t>
            </a:r>
            <a:r>
              <a:rPr lang="en-US" sz="2200" spc="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for</a:t>
            </a:r>
            <a:r>
              <a:rPr lang="en-US" sz="2200" spc="1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200" spc="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access</a:t>
            </a:r>
            <a:r>
              <a:rPr lang="en-US" sz="22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to</a:t>
            </a:r>
            <a:r>
              <a:rPr lang="en-US" sz="2200" spc="1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TB</a:t>
            </a:r>
            <a:r>
              <a:rPr lang="en-US" sz="2200" spc="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services</a:t>
            </a:r>
            <a:r>
              <a:rPr lang="en-US" sz="22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as</a:t>
            </a:r>
            <a:r>
              <a:rPr lang="en-US" sz="2200" spc="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well</a:t>
            </a:r>
            <a:r>
              <a:rPr lang="en-US" sz="22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as</a:t>
            </a:r>
            <a:r>
              <a:rPr lang="en-US" sz="22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improve</a:t>
            </a:r>
            <a:r>
              <a:rPr lang="en-US" sz="2200" spc="1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financing</a:t>
            </a:r>
            <a:r>
              <a:rPr lang="en-US" sz="22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en-US" sz="2200" spc="4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TB</a:t>
            </a:r>
            <a:r>
              <a:rPr lang="en-US" sz="2200" spc="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services</a:t>
            </a:r>
            <a:r>
              <a:rPr lang="en-US" sz="2200" spc="2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lang="en-US" sz="22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Nigeria.</a:t>
            </a:r>
            <a:endParaRPr lang="en-US" sz="2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ts val="2950"/>
              </a:lnSpc>
              <a:spcBef>
                <a:spcPts val="495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Increased</a:t>
            </a:r>
            <a:r>
              <a:rPr lang="en-US" sz="22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organized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private</a:t>
            </a:r>
            <a:r>
              <a:rPr lang="en-US" sz="2200" spc="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sector</a:t>
            </a:r>
            <a:r>
              <a:rPr lang="en-US" sz="2200" spc="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awareness</a:t>
            </a:r>
            <a:r>
              <a:rPr lang="en-US" sz="2200" spc="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200" spc="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involvement</a:t>
            </a:r>
            <a:r>
              <a:rPr lang="en-US" sz="22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lang="en-US" sz="2200" spc="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TB</a:t>
            </a:r>
            <a:r>
              <a:rPr lang="en-US" sz="2200" spc="1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control,</a:t>
            </a:r>
            <a:r>
              <a:rPr lang="en-US" sz="2200" spc="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smtClean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staff </a:t>
            </a:r>
            <a:r>
              <a:rPr lang="en-US" sz="2200" spc="5" dirty="0" smtClean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screening</a:t>
            </a:r>
            <a:r>
              <a:rPr lang="en-US" sz="2200" spc="45" dirty="0" smtClean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200" spc="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detection</a:t>
            </a:r>
            <a:r>
              <a:rPr lang="en-US" sz="2200" spc="1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by</a:t>
            </a:r>
            <a:r>
              <a:rPr lang="en-US" sz="2200" spc="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occupational</a:t>
            </a:r>
            <a:r>
              <a:rPr lang="en-US" sz="2200" spc="1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physicians</a:t>
            </a:r>
            <a:r>
              <a:rPr lang="en-US" sz="2200" spc="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can</a:t>
            </a:r>
            <a:r>
              <a:rPr lang="en-US" sz="2200" spc="1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be</a:t>
            </a:r>
            <a:r>
              <a:rPr lang="en-US" sz="2200" spc="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encouraged</a:t>
            </a:r>
            <a:endParaRPr lang="en-US" sz="2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344170">
              <a:lnSpc>
                <a:spcPct val="96000"/>
              </a:lnSpc>
              <a:spcBef>
                <a:spcPts val="645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22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Private</a:t>
            </a:r>
            <a:r>
              <a:rPr lang="en-US" sz="2200" spc="1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sector</a:t>
            </a:r>
            <a:r>
              <a:rPr lang="en-US" sz="2200" spc="1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insurance</a:t>
            </a:r>
            <a:r>
              <a:rPr lang="en-US" sz="22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plans</a:t>
            </a:r>
            <a:r>
              <a:rPr lang="en-US" sz="22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or</a:t>
            </a:r>
            <a:r>
              <a:rPr lang="en-US" sz="2200" spc="1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medical</a:t>
            </a:r>
            <a:r>
              <a:rPr lang="en-US" sz="2200" spc="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retainership/financing</a:t>
            </a:r>
            <a:r>
              <a:rPr lang="en-US" sz="2200" spc="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can</a:t>
            </a:r>
            <a:r>
              <a:rPr lang="en-US" sz="2200" spc="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incorporate</a:t>
            </a:r>
            <a:r>
              <a:rPr lang="en-US" sz="2200" spc="2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coverage</a:t>
            </a:r>
            <a:r>
              <a:rPr lang="en-US" sz="2200" spc="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en-US" sz="2200" spc="4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TB</a:t>
            </a:r>
            <a:r>
              <a:rPr lang="en-US" sz="2200" spc="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services.</a:t>
            </a:r>
            <a:endParaRPr lang="en-US" sz="2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1B7C4C-0270-40F6-89E1-64156BD6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 the Rescue – Organized Private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EEC12-8278-4ED9-8C15-8CB78F8E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67685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Anadach Group is working on this project in partnership with the Institute of Human Virology Nigeria (IHVN) supported by the USAID/Nigeria Tuberculosis Local Organization Network (TB-LON) in Lagos, Ogun, Oyo &amp; Osun States</a:t>
            </a:r>
          </a:p>
          <a:p>
            <a:r>
              <a:rPr lang="en-US" dirty="0"/>
              <a:t>Two main project objectives: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200" dirty="0"/>
              <a:t>Mobilize the organized private sector to support TB early detection, prevention and treatment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200" dirty="0"/>
              <a:t>Build capacity for staff screening and detection by occupational physicians.</a:t>
            </a:r>
          </a:p>
          <a:p>
            <a:r>
              <a:rPr lang="en-US" dirty="0"/>
              <a:t>Project is funded by the United States Agency for International Development (USAID)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A90CA3-859B-4FE0-A88B-706C6826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Are Your Personnel At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B07D6C-810B-41C4-9EB9-7F9B10F59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People with TB disease are most likely to spread it to people they spend time with every day. This includes family members, friends, and co-workers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As Engineers our business and operations office system is arranged in such a way that people have some common regular meeting points and (depending on the volume of personnel) these meeting points are potential hot spots for transmission.</a:t>
            </a:r>
            <a:endParaRPr lang="en-US" sz="500" dirty="0"/>
          </a:p>
          <a:p>
            <a:pPr>
              <a:lnSpc>
                <a:spcPct val="150000"/>
              </a:lnSpc>
            </a:pPr>
            <a:r>
              <a:rPr lang="en-US" sz="1800" dirty="0"/>
              <a:t>It is important to note that the risk of TB transmission becomes more likely when the space becomes crowded and poorly ventilated.</a:t>
            </a:r>
          </a:p>
        </p:txBody>
      </p:sp>
    </p:spTree>
    <p:extLst>
      <p:ext uri="{BB962C8B-B14F-4D97-AF65-F5344CB8AC3E}">
        <p14:creationId xmlns:p14="http://schemas.microsoft.com/office/powerpoint/2010/main" val="9985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598323B-985C-4506-8BDB-9842A114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the Likely </a:t>
            </a:r>
            <a:r>
              <a:rPr lang="en-US" dirty="0" smtClean="0"/>
              <a:t>Areas </a:t>
            </a:r>
            <a:r>
              <a:rPr lang="en-US" dirty="0"/>
              <a:t>For Transmission?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AAC2F834-5364-4E8A-A517-C294C4ED4A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95" y="2811270"/>
            <a:ext cx="2815471" cy="21116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F3E8351-06B4-41FE-96E3-476D2BEA7479}"/>
              </a:ext>
            </a:extLst>
          </p:cNvPr>
          <p:cNvSpPr/>
          <p:nvPr/>
        </p:nvSpPr>
        <p:spPr>
          <a:xfrm>
            <a:off x="1068185" y="2402361"/>
            <a:ext cx="2428876" cy="46808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Fabrication Operation Floor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A4F3CEE1-BE48-424A-8892-9BD9B5A1E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153" y="5059396"/>
            <a:ext cx="3293965" cy="1069264"/>
          </a:xfrm>
        </p:spPr>
        <p:txBody>
          <a:bodyPr>
            <a:normAutofit/>
          </a:bodyPr>
          <a:lstStyle/>
          <a:p>
            <a:pPr algn="just"/>
            <a:r>
              <a:rPr lang="en-US" sz="1400" dirty="0"/>
              <a:t>Fabrication operation environment with crowded operators due to on going construction activities. This is a likely area for TB Transmission</a:t>
            </a:r>
          </a:p>
        </p:txBody>
      </p:sp>
      <p:pic>
        <p:nvPicPr>
          <p:cNvPr id="18" name="Content Placeholder 11">
            <a:extLst>
              <a:ext uri="{FF2B5EF4-FFF2-40B4-BE49-F238E27FC236}">
                <a16:creationId xmlns="" xmlns:a16="http://schemas.microsoft.com/office/drawing/2014/main" id="{A05E635E-1EDD-4598-8DCC-4F03FF39F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820" y="2841435"/>
            <a:ext cx="2948940" cy="21116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2644852-B220-4629-AB18-44651C896D51}"/>
              </a:ext>
            </a:extLst>
          </p:cNvPr>
          <p:cNvSpPr/>
          <p:nvPr/>
        </p:nvSpPr>
        <p:spPr>
          <a:xfrm>
            <a:off x="4546021" y="2505968"/>
            <a:ext cx="2207774" cy="3261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The Engineering Offices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239C920C-21A8-49DF-80EE-840DBCC45EA1}"/>
              </a:ext>
            </a:extLst>
          </p:cNvPr>
          <p:cNvSpPr txBox="1">
            <a:spLocks/>
          </p:cNvSpPr>
          <p:nvPr/>
        </p:nvSpPr>
        <p:spPr>
          <a:xfrm>
            <a:off x="4527308" y="5112216"/>
            <a:ext cx="3293965" cy="9418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Engineering offices with poorly spaced layout, overcrowded and poorly ventilated. This is a likely area for TB Transmission</a:t>
            </a:r>
          </a:p>
          <a:p>
            <a:endParaRPr lang="en-US" sz="1400" dirty="0"/>
          </a:p>
        </p:txBody>
      </p:sp>
      <p:pic>
        <p:nvPicPr>
          <p:cNvPr id="21" name="Content Placeholder 7">
            <a:extLst>
              <a:ext uri="{FF2B5EF4-FFF2-40B4-BE49-F238E27FC236}">
                <a16:creationId xmlns="" xmlns:a16="http://schemas.microsoft.com/office/drawing/2014/main" id="{944EE27A-766A-4EAD-8CDD-F295DA7AD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4895" y="2851902"/>
            <a:ext cx="2780826" cy="20856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8F3384E-A881-4B45-9992-1F84F45E0DA0}"/>
              </a:ext>
            </a:extLst>
          </p:cNvPr>
          <p:cNvSpPr/>
          <p:nvPr/>
        </p:nvSpPr>
        <p:spPr>
          <a:xfrm>
            <a:off x="8292613" y="2501201"/>
            <a:ext cx="2579378" cy="34023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The General Meeting Rooms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4534741E-C57C-44F0-98A8-898982FCB406}"/>
              </a:ext>
            </a:extLst>
          </p:cNvPr>
          <p:cNvSpPr txBox="1">
            <a:spLocks/>
          </p:cNvSpPr>
          <p:nvPr/>
        </p:nvSpPr>
        <p:spPr>
          <a:xfrm>
            <a:off x="8181463" y="4995690"/>
            <a:ext cx="3137384" cy="1069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Meeting rooms with no ventilation and poor air conditioning system can also aid the spread if a TB patient is present.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97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598323B-985C-4506-8BDB-9842A114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the Likely </a:t>
            </a:r>
            <a:r>
              <a:rPr lang="en-US" dirty="0" smtClean="0"/>
              <a:t>Areas </a:t>
            </a:r>
            <a:r>
              <a:rPr lang="en-US" dirty="0"/>
              <a:t>For Transmission?</a:t>
            </a:r>
          </a:p>
        </p:txBody>
      </p:sp>
      <p:pic>
        <p:nvPicPr>
          <p:cNvPr id="16" name="Content Placeholder 11">
            <a:extLst>
              <a:ext uri="{FF2B5EF4-FFF2-40B4-BE49-F238E27FC236}">
                <a16:creationId xmlns="" xmlns:a16="http://schemas.microsoft.com/office/drawing/2014/main" id="{E77770AE-B1F1-4638-8260-D1D29A6E7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295" y="2890018"/>
            <a:ext cx="3207584" cy="24056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0C6ED22-44CC-446B-B090-B5000D56C1AE}"/>
              </a:ext>
            </a:extLst>
          </p:cNvPr>
          <p:cNvSpPr txBox="1">
            <a:spLocks/>
          </p:cNvSpPr>
          <p:nvPr/>
        </p:nvSpPr>
        <p:spPr>
          <a:xfrm>
            <a:off x="694884" y="5262632"/>
            <a:ext cx="4421404" cy="112220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Even conference rooms having a well functional air conditioning system with both doors and windows closed (due to air circulation) will increase the likelihood of TB transmission with a TB patient present.</a:t>
            </a:r>
          </a:p>
        </p:txBody>
      </p:sp>
      <p:pic>
        <p:nvPicPr>
          <p:cNvPr id="26" name="Content Placeholder 11">
            <a:extLst>
              <a:ext uri="{FF2B5EF4-FFF2-40B4-BE49-F238E27FC236}">
                <a16:creationId xmlns="" xmlns:a16="http://schemas.microsoft.com/office/drawing/2014/main" id="{B11DD27D-D89B-416C-9D37-870548350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2991" y="2909080"/>
            <a:ext cx="3416661" cy="24056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74BD4CE-8548-45A5-A940-AC0A942C3597}"/>
              </a:ext>
            </a:extLst>
          </p:cNvPr>
          <p:cNvSpPr/>
          <p:nvPr/>
        </p:nvSpPr>
        <p:spPr>
          <a:xfrm>
            <a:off x="5826047" y="2440994"/>
            <a:ext cx="2721653" cy="46808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The Auto Repair Workshop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5077EFD9-B3B8-40D0-B72C-ABAFA35D2A4E}"/>
              </a:ext>
            </a:extLst>
          </p:cNvPr>
          <p:cNvSpPr txBox="1">
            <a:spLocks/>
          </p:cNvSpPr>
          <p:nvPr/>
        </p:nvSpPr>
        <p:spPr>
          <a:xfrm>
            <a:off x="6096000" y="5450729"/>
            <a:ext cx="5070551" cy="85027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On-the-Job training sessions with close conversion distance even in an open environment are also areas of likely TB transmission if an infected patient is present.</a:t>
            </a:r>
          </a:p>
        </p:txBody>
      </p:sp>
      <p:pic>
        <p:nvPicPr>
          <p:cNvPr id="29" name="Content Placeholder 11">
            <a:extLst>
              <a:ext uri="{FF2B5EF4-FFF2-40B4-BE49-F238E27FC236}">
                <a16:creationId xmlns="" xmlns:a16="http://schemas.microsoft.com/office/drawing/2014/main" id="{33FCF70D-3551-47C4-B4E5-DA425AC5E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794" y="2870957"/>
            <a:ext cx="3207584" cy="24056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7998649-5A2F-4D8B-ACD5-85477B217832}"/>
              </a:ext>
            </a:extLst>
          </p:cNvPr>
          <p:cNvSpPr/>
          <p:nvPr/>
        </p:nvSpPr>
        <p:spPr>
          <a:xfrm>
            <a:off x="727543" y="2388859"/>
            <a:ext cx="2316542" cy="4630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The Conference Rooms</a:t>
            </a:r>
          </a:p>
        </p:txBody>
      </p:sp>
    </p:spTree>
    <p:extLst>
      <p:ext uri="{BB962C8B-B14F-4D97-AF65-F5344CB8AC3E}">
        <p14:creationId xmlns:p14="http://schemas.microsoft.com/office/powerpoint/2010/main" val="31800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598323B-985C-4506-8BDB-9842A114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the Likely </a:t>
            </a:r>
            <a:r>
              <a:rPr lang="en-US" dirty="0" smtClean="0"/>
              <a:t>Areas </a:t>
            </a:r>
            <a:r>
              <a:rPr lang="en-US" dirty="0"/>
              <a:t>For Transmission?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="" xmlns:a16="http://schemas.microsoft.com/office/drawing/2014/main" id="{31D691A3-2FCE-4F3A-898D-CA9013567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83" y="2986576"/>
            <a:ext cx="3599470" cy="23996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D7112A9-11D2-4773-9DBB-FDBDE8C65FFC}"/>
              </a:ext>
            </a:extLst>
          </p:cNvPr>
          <p:cNvSpPr/>
          <p:nvPr/>
        </p:nvSpPr>
        <p:spPr>
          <a:xfrm>
            <a:off x="1344639" y="2470714"/>
            <a:ext cx="2066636" cy="52004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The Construction Sites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1C84627-6878-4F95-84F2-54551B58FEBB}"/>
              </a:ext>
            </a:extLst>
          </p:cNvPr>
          <p:cNvSpPr txBox="1">
            <a:spLocks/>
          </p:cNvSpPr>
          <p:nvPr/>
        </p:nvSpPr>
        <p:spPr>
          <a:xfrm>
            <a:off x="1295402" y="5415641"/>
            <a:ext cx="3915451" cy="7463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Over crowded Construction site with close working distance even in an open area can be a dangerous ground for TB transmission. </a:t>
            </a:r>
          </a:p>
        </p:txBody>
      </p:sp>
      <p:pic>
        <p:nvPicPr>
          <p:cNvPr id="13" name="Content Placeholder 7">
            <a:extLst>
              <a:ext uri="{FF2B5EF4-FFF2-40B4-BE49-F238E27FC236}">
                <a16:creationId xmlns="" xmlns:a16="http://schemas.microsoft.com/office/drawing/2014/main" id="{7B0572E4-6283-4F83-AB61-D6AB9CB44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013" y="2874258"/>
            <a:ext cx="3481237" cy="25119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B0E3F36-9125-4014-9E02-A22C8A2CF622}"/>
              </a:ext>
            </a:extLst>
          </p:cNvPr>
          <p:cNvSpPr/>
          <p:nvPr/>
        </p:nvSpPr>
        <p:spPr>
          <a:xfrm>
            <a:off x="6096000" y="2441245"/>
            <a:ext cx="1587730" cy="46808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The Cafeteria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425FF75-8404-49BF-83F8-D140FD049910}"/>
              </a:ext>
            </a:extLst>
          </p:cNvPr>
          <p:cNvSpPr txBox="1">
            <a:spLocks/>
          </p:cNvSpPr>
          <p:nvPr/>
        </p:nvSpPr>
        <p:spPr>
          <a:xfrm>
            <a:off x="6096000" y="5359481"/>
            <a:ext cx="4600547" cy="7463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Also in a crowded Cafeteria during a general lunch break with lots of close conversations going on while eating, there is high likelihood of TB transmission.</a:t>
            </a:r>
          </a:p>
        </p:txBody>
      </p:sp>
    </p:spTree>
    <p:extLst>
      <p:ext uri="{BB962C8B-B14F-4D97-AF65-F5344CB8AC3E}">
        <p14:creationId xmlns:p14="http://schemas.microsoft.com/office/powerpoint/2010/main" val="2090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F3B6A0D-288A-4B31-B37E-A20814F5E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USAID/NIGERIA TUBERCULOSIS LOCAL ORGANIZATION NETWORK (</a:t>
            </a:r>
            <a:r>
              <a:rPr lang="en-US" sz="3200" dirty="0" smtClean="0">
                <a:latin typeface="+mn-lt"/>
              </a:rPr>
              <a:t>TB-LON 3) </a:t>
            </a:r>
            <a:r>
              <a:rPr lang="en-US" sz="3200" dirty="0">
                <a:latin typeface="+mn-lt"/>
              </a:rPr>
              <a:t>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12F44C91-29DE-4769-889E-81B94A6AD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619" y="3692321"/>
            <a:ext cx="7018761" cy="132080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Implemented by Anadach Consulting in partnership with the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Institute of Human Virology Nigeria (IHVN)</a:t>
            </a:r>
          </a:p>
        </p:txBody>
      </p:sp>
    </p:spTree>
    <p:extLst>
      <p:ext uri="{BB962C8B-B14F-4D97-AF65-F5344CB8AC3E}">
        <p14:creationId xmlns:p14="http://schemas.microsoft.com/office/powerpoint/2010/main" val="32096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598323B-985C-4506-8BDB-9842A114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the Likely </a:t>
            </a:r>
            <a:r>
              <a:rPr lang="en-US" dirty="0" smtClean="0"/>
              <a:t>Areas </a:t>
            </a:r>
            <a:r>
              <a:rPr lang="en-US" dirty="0"/>
              <a:t>For Transmission?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D7112A9-11D2-4773-9DBB-FDBDE8C65FFC}"/>
              </a:ext>
            </a:extLst>
          </p:cNvPr>
          <p:cNvSpPr/>
          <p:nvPr/>
        </p:nvSpPr>
        <p:spPr>
          <a:xfrm>
            <a:off x="1344639" y="2470714"/>
            <a:ext cx="2066636" cy="52004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Offshore Platforms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1C84627-6878-4F95-84F2-54551B58FEBB}"/>
              </a:ext>
            </a:extLst>
          </p:cNvPr>
          <p:cNvSpPr txBox="1">
            <a:spLocks/>
          </p:cNvSpPr>
          <p:nvPr/>
        </p:nvSpPr>
        <p:spPr>
          <a:xfrm>
            <a:off x="1173193" y="2955236"/>
            <a:ext cx="5301498" cy="309458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dirty="0"/>
              <a:t>Oil &amp; Gas workers offshore mostly work in confined spaces and in the event of a latent TB case becoming active while offshore, transmission is inevitable. </a:t>
            </a:r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US" sz="1400" dirty="0"/>
              <a:t>In spite of medical screening carried out on workers before offshore </a:t>
            </a:r>
            <a:r>
              <a:rPr lang="en-US" sz="1400" dirty="0" smtClean="0"/>
              <a:t>deployment, cases </a:t>
            </a:r>
            <a:r>
              <a:rPr lang="en-US" sz="1400" dirty="0"/>
              <a:t>of TB transmission are reduced but not impossible.</a:t>
            </a:r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GB" sz="1400" dirty="0"/>
              <a:t>TB cases among offshore installation workers have been detected in recent past which have </a:t>
            </a:r>
            <a:r>
              <a:rPr lang="en-GB" sz="1400" dirty="0" smtClean="0"/>
              <a:t>led </a:t>
            </a:r>
            <a:r>
              <a:rPr lang="en-GB" sz="1400" dirty="0"/>
              <a:t>to deeper testing for TB at the latent stage. </a:t>
            </a:r>
          </a:p>
        </p:txBody>
      </p:sp>
      <p:pic>
        <p:nvPicPr>
          <p:cNvPr id="13" name="Content Placeholder 7">
            <a:extLst>
              <a:ext uri="{FF2B5EF4-FFF2-40B4-BE49-F238E27FC236}">
                <a16:creationId xmlns="" xmlns:a16="http://schemas.microsoft.com/office/drawing/2014/main" id="{7B0572E4-6283-4F83-AB61-D6AB9CB44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6137" y="2839768"/>
            <a:ext cx="4680702" cy="32100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0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BA9891-A09D-4CF5-A30D-8F8E9208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TB is NOT Transmitted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81ACC8-B4C9-4550-8DD2-9651CF59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5" cy="3318936"/>
          </a:xfrm>
        </p:spPr>
        <p:txBody>
          <a:bodyPr>
            <a:noAutofit/>
          </a:bodyPr>
          <a:lstStyle/>
          <a:p>
            <a:r>
              <a:rPr lang="en-US" sz="2000" dirty="0"/>
              <a:t>Shaking Someone’s Hand</a:t>
            </a:r>
          </a:p>
          <a:p>
            <a:r>
              <a:rPr lang="en-US" sz="2000" dirty="0"/>
              <a:t>Sharing Food or Drink</a:t>
            </a:r>
          </a:p>
          <a:p>
            <a:r>
              <a:rPr lang="en-US" sz="2000" dirty="0"/>
              <a:t>Touching Bed Linens or Toilet </a:t>
            </a:r>
            <a:r>
              <a:rPr lang="en-US" sz="2000" dirty="0" smtClean="0"/>
              <a:t>Seats</a:t>
            </a:r>
            <a:endParaRPr lang="en-US" sz="2000" dirty="0"/>
          </a:p>
          <a:p>
            <a:r>
              <a:rPr lang="en-US" sz="2000" dirty="0"/>
              <a:t>TB cannot be Contracted from  Clothes, Drinking glass, Eating </a:t>
            </a:r>
            <a:r>
              <a:rPr lang="en-US" sz="2000" dirty="0" smtClean="0"/>
              <a:t>utensils or </a:t>
            </a:r>
            <a:r>
              <a:rPr lang="en-US" sz="2000" dirty="0"/>
              <a:t>Other </a:t>
            </a:r>
            <a:r>
              <a:rPr lang="en-US" sz="2000" dirty="0" smtClean="0"/>
              <a:t>surfaces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NB: When a person breathes in TB bacteria, the bacteria can settle in the lungs and begin to grow. Only TB disease in the lungs or throat can be transmittable.</a:t>
            </a:r>
          </a:p>
        </p:txBody>
      </p:sp>
    </p:spTree>
    <p:extLst>
      <p:ext uri="{BB962C8B-B14F-4D97-AF65-F5344CB8AC3E}">
        <p14:creationId xmlns:p14="http://schemas.microsoft.com/office/powerpoint/2010/main" val="27742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474404-0926-4722-AD8B-50E75E80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Can Private Businesses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116CCB-3CC7-4066-B39C-433201C2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Improve knowledge on TB and increase identification of TB patients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Reduce the burden of TB in the workplace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Improve financing of TB services in Nigeria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Anadach Group is available to provide the knowledge on TB through advocacy to all private sector stakeholders and sensitization/capacity building for staff screening and detection in interested organizations in Lagos, Ogun, Oyo and Osun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B1B0D-2B4D-4D68-8CF5-D3B4BB44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B0D8B9-482B-490B-B281-B4472982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65327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Increase </a:t>
            </a:r>
            <a:r>
              <a:rPr lang="en-US" sz="2000" dirty="0"/>
              <a:t>in the detection of TB in Nigeria is possible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Consequential positive implication for testing and treatment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Achieve a country with low burden of the disease in the workplace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Improve financing for TB services and coverage in </a:t>
            </a:r>
            <a:r>
              <a:rPr lang="en-US" sz="2000" dirty="0" smtClean="0"/>
              <a:t>Nigeria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Increased </a:t>
            </a:r>
            <a:r>
              <a:rPr lang="en-US" sz="2000" dirty="0"/>
              <a:t>awareness of risk factors aiding spread of TB in workplaces as well as preventive </a:t>
            </a:r>
            <a:r>
              <a:rPr lang="en-US" sz="2000" dirty="0" smtClean="0"/>
              <a:t>measures for TB are </a:t>
            </a:r>
            <a:r>
              <a:rPr lang="en-US" sz="2000" dirty="0"/>
              <a:t>very </a:t>
            </a:r>
            <a:r>
              <a:rPr lang="en-US" sz="2000" dirty="0" smtClean="0"/>
              <a:t>important for engineers to note.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03F348B-88EB-4B65-A9A7-CB30510C9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 further information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74F4FE56-61F0-468D-8DBE-E4467DBB0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3"/>
              </a:rPr>
              <a:t>Website:  www.anadach.com</a:t>
            </a:r>
            <a:endParaRPr lang="en-US" dirty="0" smtClean="0"/>
          </a:p>
          <a:p>
            <a:r>
              <a:rPr lang="en-US" dirty="0" smtClean="0"/>
              <a:t>Email: bogbodu@Anadach.com</a:t>
            </a:r>
            <a:endParaRPr lang="en-US" dirty="0"/>
          </a:p>
          <a:p>
            <a:r>
              <a:rPr lang="en-US" dirty="0"/>
              <a:t>Phone: 08107611982, 08023061091</a:t>
            </a:r>
          </a:p>
          <a:p>
            <a:r>
              <a:rPr lang="en-US" dirty="0"/>
              <a:t>Team Lead- Olubunmi Ogbodu, </a:t>
            </a:r>
            <a:r>
              <a:rPr lang="en-US" smtClean="0"/>
              <a:t>MPH, PhD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B58A5-1DC9-4CAF-B3D0-31489728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7506EF-7485-4CC9-A43A-61090B2A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675">
              <a:lnSpc>
                <a:spcPct val="150000"/>
              </a:lnSpc>
              <a:tabLst>
                <a:tab pos="353060" algn="l"/>
              </a:tabLst>
            </a:pP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sz="1800" spc="-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(TB)?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 smtClean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260" dirty="0">
                <a:solidFill>
                  <a:srgbClr val="25252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 smtClean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</a:t>
            </a:r>
            <a:r>
              <a:rPr lang="en-US" sz="1800" spc="-85" dirty="0" smtClean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causes</a:t>
            </a:r>
            <a:r>
              <a:rPr lang="en-US" sz="1800" spc="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1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1800" spc="-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worldwide</a:t>
            </a:r>
            <a:r>
              <a:rPr lang="en-US" sz="1800" spc="-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en-US" sz="1800" spc="-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2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1800" spc="-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1800" spc="-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</a:t>
            </a:r>
            <a:r>
              <a:rPr lang="en-US" sz="18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infectious</a:t>
            </a:r>
            <a:r>
              <a:rPr lang="en-US" sz="1800" spc="-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Although</a:t>
            </a:r>
            <a:r>
              <a:rPr lang="en-US" sz="1800" spc="-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curable</a:t>
            </a:r>
            <a:r>
              <a:rPr lang="en-US" sz="1800" spc="-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preventable,</a:t>
            </a:r>
            <a:r>
              <a:rPr lang="en-US" sz="1800" spc="-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accounted</a:t>
            </a:r>
            <a:r>
              <a:rPr lang="en-US" sz="1800" spc="-1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</a:t>
            </a:r>
            <a:r>
              <a:rPr lang="en-US" sz="18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18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r>
              <a:rPr lang="en-US" sz="18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deaths</a:t>
            </a:r>
            <a:r>
              <a:rPr lang="en-US" sz="1800" spc="-1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globally</a:t>
            </a:r>
            <a:r>
              <a:rPr lang="en-US" sz="18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  <a:r>
              <a:rPr lang="en-US" sz="18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en-US" sz="1800" spc="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</a:t>
            </a:r>
            <a:r>
              <a:rPr lang="en-US" sz="1800" spc="-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440,000</a:t>
            </a:r>
            <a:r>
              <a:rPr lang="en-US" sz="1800" spc="-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1800" spc="-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-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  <a:r>
              <a:rPr lang="en-US" sz="18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infected</a:t>
            </a:r>
            <a:r>
              <a:rPr lang="en-US" sz="1800" spc="-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n-US" sz="1800" spc="-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z="1800" spc="-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  <a:r>
              <a:rPr lang="en-US" sz="18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1800" spc="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1800" spc="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2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eight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highest</a:t>
            </a:r>
            <a:r>
              <a:rPr lang="en-US" sz="1800" spc="-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TB-burden</a:t>
            </a:r>
            <a:r>
              <a:rPr lang="en-US" sz="1800" spc="-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en-US" sz="1800" spc="-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20" dirty="0" smtClean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</a:p>
          <a:p>
            <a:pPr marL="66675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spc="-20" dirty="0" smtClean="0">
                <a:solidFill>
                  <a:srgbClr val="25252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highest TB burden in Africa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B58A5-1DC9-4CAF-B3D0-31489728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7506EF-7485-4CC9-A43A-61090B2A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675">
              <a:lnSpc>
                <a:spcPct val="150000"/>
              </a:lnSpc>
              <a:spcBef>
                <a:spcPts val="355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Challenge:</a:t>
            </a:r>
            <a:r>
              <a:rPr lang="en-US" sz="1800" spc="-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n-US" sz="18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-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  <a:r>
              <a:rPr lang="en-US" sz="18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18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US" sz="18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n-US" sz="18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US" sz="18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detection;</a:t>
            </a:r>
            <a:r>
              <a:rPr lang="en-US" sz="1800" spc="-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spc="-8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</a:t>
            </a:r>
            <a:r>
              <a:rPr lang="en-US" sz="1800" spc="2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cases</a:t>
            </a:r>
            <a:r>
              <a:rPr lang="en-US" sz="1800" spc="-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undetected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n-US" sz="18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1800" spc="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easily</a:t>
            </a:r>
            <a:r>
              <a:rPr lang="en-US" sz="1800" spc="10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spread</a:t>
            </a:r>
            <a:r>
              <a:rPr lang="en-US" sz="1800" spc="-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poorly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ventilated,</a:t>
            </a:r>
            <a:r>
              <a:rPr lang="en-US" sz="1800" spc="-9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crowded</a:t>
            </a:r>
            <a:r>
              <a:rPr lang="en-US" sz="1800" spc="-1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spaces</a:t>
            </a:r>
            <a:r>
              <a:rPr lang="en-US" sz="1800" spc="-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</a:t>
            </a:r>
            <a:r>
              <a:rPr lang="en-US" sz="1800" spc="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en-US" sz="1800" spc="-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amongst</a:t>
            </a:r>
            <a:r>
              <a:rPr lang="en-US" sz="1800" spc="-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en-US" sz="1800" spc="-1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rapidly</a:t>
            </a:r>
            <a:r>
              <a:rPr lang="en-US" sz="1800" spc="-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en-US" sz="18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3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undiagnosed</a:t>
            </a:r>
            <a:r>
              <a:rPr lang="en-US" sz="1800" spc="-4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1800" spc="-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infected</a:t>
            </a:r>
            <a:r>
              <a:rPr lang="en-US" sz="1800" spc="-1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-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3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1214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tabLst>
                <a:tab pos="353060" algn="l"/>
              </a:tabLst>
            </a:pP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SDG</a:t>
            </a:r>
            <a:r>
              <a:rPr lang="en-US" sz="1800" spc="-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en-US" sz="1800" spc="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3.3: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proposes</a:t>
            </a:r>
            <a:r>
              <a:rPr lang="en-US" sz="1800" spc="-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sz="1800" spc="-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preventable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1800" spc="-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12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newborns</a:t>
            </a:r>
            <a:r>
              <a:rPr lang="en-US" sz="1800" spc="-12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n-US" sz="1800" spc="-7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en-US" sz="1800" spc="-6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spc="-8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37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epidemics</a:t>
            </a:r>
            <a:r>
              <a:rPr lang="en-US" sz="1800" spc="-1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en-US" sz="1800" spc="-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AIDS,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tuberculosis,</a:t>
            </a:r>
            <a:r>
              <a:rPr lang="en-US" sz="1800" spc="-9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malaria</a:t>
            </a:r>
            <a:r>
              <a:rPr lang="en-US" sz="1800" spc="6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4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water-borne</a:t>
            </a:r>
            <a:r>
              <a:rPr lang="en-US" sz="1800" spc="-5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25252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A90CA3-859B-4FE0-A88B-706C6826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Basically, How Does TB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B07D6C-810B-41C4-9EB9-7F9B10F5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45700" cy="33189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TB bacteria usually spreads through the air from one person to another.</a:t>
            </a:r>
          </a:p>
          <a:p>
            <a:pPr>
              <a:lnSpc>
                <a:spcPct val="150000"/>
              </a:lnSpc>
            </a:pPr>
            <a:r>
              <a:rPr lang="en-US" dirty="0"/>
              <a:t>The TB bacteria are discharged into any air space when someone with TB disease of the lungs or throat coughs, speaks, or sings. </a:t>
            </a:r>
          </a:p>
          <a:p>
            <a:pPr>
              <a:lnSpc>
                <a:spcPct val="150000"/>
              </a:lnSpc>
            </a:pPr>
            <a:r>
              <a:rPr lang="en-US" dirty="0"/>
              <a:t>It is very possible for TB bacteria droplets to remain in a poorly ventilated air space for several hours </a:t>
            </a:r>
          </a:p>
          <a:p>
            <a:pPr>
              <a:lnSpc>
                <a:spcPct val="150000"/>
              </a:lnSpc>
            </a:pPr>
            <a:r>
              <a:rPr lang="en-US" dirty="0"/>
              <a:t>There is high likelihood that people within that environment could breathe in these bacteria and become infected.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59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Types of TB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Two TB conditions exist: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Latent TB infection: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TB bacteria remain inactive in the body without causing disease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People with latent TB infection have no symptoms and can’t spread the bacteria to others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A strong immune system keeps TB in control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They may, however, develop TB disease if they do not receive treatment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13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Types of TB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Active TB disease: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When TB bacteria are active in the body, this is called active TB disease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TB bacteria become active if the immune system is unable to prevent them from growing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People with TB disease develop symptoms and are able to spread the bacteria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Pulmonary TB is the commonest site and most infectious form of TB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5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Signs and Symptoms of TB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Symptoms of TB depend on the part of the body affected by the disease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Pulmonary TB (TB in the lungs) may cause: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Cough that lasts 2 weeks or longer or current cough among people living with HIV</a:t>
            </a:r>
          </a:p>
          <a:p>
            <a:pPr lvl="1"/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Chest pain</a:t>
            </a:r>
          </a:p>
          <a:p>
            <a:pPr lvl="1"/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Coughing up blood-stained sputum</a:t>
            </a:r>
          </a:p>
          <a:p>
            <a:pPr lvl="0"/>
            <a:endParaRPr lang="en-US" sz="20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99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Signs and Symptoms of TB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Extra-pulmonary TB: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Depends on the organ affected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Enlarged lymph nodes, swelling or deformity of the spine, slow onset meningitis, </a:t>
            </a:r>
            <a:r>
              <a:rPr lang="en-US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etc</a:t>
            </a:r>
            <a:endParaRPr lang="en-US" dirty="0">
              <a:solidFill>
                <a:schemeClr val="dk1"/>
              </a:solidFill>
              <a:ea typeface="Questrial"/>
              <a:cs typeface="Questrial"/>
              <a:sym typeface="Quest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02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7514</TotalTime>
  <Words>1487</Words>
  <Application>Microsoft Office PowerPoint</Application>
  <PresentationFormat>Widescreen</PresentationFormat>
  <Paragraphs>183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Questrial</vt:lpstr>
      <vt:lpstr>Times New Roman</vt:lpstr>
      <vt:lpstr>Wingdings</vt:lpstr>
      <vt:lpstr>Organic</vt:lpstr>
      <vt:lpstr>Anadach Consulting in collaboration with The Nigerian Society of Engineers present Tuberculosis in the Workplace: What should Engineers know?</vt:lpstr>
      <vt:lpstr>USAID/NIGERIA TUBERCULOSIS LOCAL ORGANIZATION NETWORK (TB-LON 3) PROJECT</vt:lpstr>
      <vt:lpstr>Introduction</vt:lpstr>
      <vt:lpstr>Introduction</vt:lpstr>
      <vt:lpstr>Basically, How Does TB Spread?</vt:lpstr>
      <vt:lpstr>Types of TB</vt:lpstr>
      <vt:lpstr>Types of TB</vt:lpstr>
      <vt:lpstr>Signs and Symptoms of TB</vt:lpstr>
      <vt:lpstr>Signs and Symptoms of TB</vt:lpstr>
      <vt:lpstr>Other Symptoms</vt:lpstr>
      <vt:lpstr>Risk Factors</vt:lpstr>
      <vt:lpstr>Risk Factors</vt:lpstr>
      <vt:lpstr>TB and the Workplace</vt:lpstr>
      <vt:lpstr>Private Sector Participation – Why?</vt:lpstr>
      <vt:lpstr>To the Rescue – Organized Private Sector</vt:lpstr>
      <vt:lpstr>Are Your Personnel At Risk?</vt:lpstr>
      <vt:lpstr>Where Are the Likely Areas For Transmission?</vt:lpstr>
      <vt:lpstr>Where Are the Likely Areas For Transmission?</vt:lpstr>
      <vt:lpstr>Where Are the Likely Areas For Transmission?</vt:lpstr>
      <vt:lpstr>Where Are the Likely Areas For Transmission?</vt:lpstr>
      <vt:lpstr>TB is NOT Transmitted by</vt:lpstr>
      <vt:lpstr>What Can Private Businesses Do?</vt:lpstr>
      <vt:lpstr>Conclusion</vt:lpstr>
      <vt:lpstr>For further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Workplace Transmission Hot Spots</dc:title>
  <dc:creator>Omoh Osagie</dc:creator>
  <cp:lastModifiedBy>Olubunmi</cp:lastModifiedBy>
  <cp:revision>111</cp:revision>
  <dcterms:created xsi:type="dcterms:W3CDTF">2021-01-20T09:01:20Z</dcterms:created>
  <dcterms:modified xsi:type="dcterms:W3CDTF">2021-02-25T14:48:49Z</dcterms:modified>
</cp:coreProperties>
</file>