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717" r:id="rId3"/>
    <p:sldId id="728" r:id="rId4"/>
    <p:sldId id="282" r:id="rId5"/>
    <p:sldId id="279" r:id="rId6"/>
    <p:sldId id="283" r:id="rId7"/>
    <p:sldId id="280" r:id="rId8"/>
    <p:sldId id="285" r:id="rId9"/>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34E"/>
    <a:srgbClr val="020D3F"/>
    <a:srgbClr val="BBA07A"/>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00F2B-508C-465E-80E9-21CB9C74D06C}" type="datetimeFigureOut">
              <a:rPr lang="en-KE" smtClean="0"/>
              <a:t>10/10/2020</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76F1B-21A1-44C5-BE19-1B51290818B9}" type="slidenum">
              <a:rPr lang="en-KE" smtClean="0"/>
              <a:t>‹#›</a:t>
            </a:fld>
            <a:endParaRPr lang="en-KE"/>
          </a:p>
        </p:txBody>
      </p:sp>
    </p:spTree>
    <p:extLst>
      <p:ext uri="{BB962C8B-B14F-4D97-AF65-F5344CB8AC3E}">
        <p14:creationId xmlns:p14="http://schemas.microsoft.com/office/powerpoint/2010/main" val="187112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xfrm>
            <a:off x="458788" y="720725"/>
            <a:ext cx="6397625" cy="3598863"/>
          </a:xfrm>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2</a:t>
            </a:fld>
            <a:endParaRPr lang="en-US"/>
          </a:p>
        </p:txBody>
      </p:sp>
    </p:spTree>
    <p:extLst>
      <p:ext uri="{BB962C8B-B14F-4D97-AF65-F5344CB8AC3E}">
        <p14:creationId xmlns:p14="http://schemas.microsoft.com/office/powerpoint/2010/main" val="224837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xfrm>
            <a:off x="458788" y="720725"/>
            <a:ext cx="6397625" cy="3598863"/>
          </a:xfrm>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3</a:t>
            </a:fld>
            <a:endParaRPr lang="en-US"/>
          </a:p>
        </p:txBody>
      </p:sp>
    </p:spTree>
    <p:extLst>
      <p:ext uri="{BB962C8B-B14F-4D97-AF65-F5344CB8AC3E}">
        <p14:creationId xmlns:p14="http://schemas.microsoft.com/office/powerpoint/2010/main" val="146835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48A6-99EA-4176-A48E-FF3A19C6D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72CB4BC9-804F-4B56-99F3-8B1900EAA6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9E447870-5427-4315-8E9D-344969ADB2BA}"/>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AB16447B-D188-4A74-95A1-B77CA000F3A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3F8A53E-EF58-4075-A824-06249FAD8639}"/>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359708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23DE-7DE2-40E8-8D1E-9194AD2D7179}"/>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B15C2989-8A24-4A2D-8587-2BABC1240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9A7581AB-6D7D-46EA-94D1-42BD94BAA333}"/>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E1636011-EB23-42CA-BD71-3C8C5BACEBE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1493F45C-8B32-4183-8DDC-C34045631E92}"/>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222101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F40061-1D1C-4991-A1D0-6A25022708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C64AC6A7-D637-4D27-8900-3A2378D60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DDE56D9F-29EA-422C-9E1B-2ACA1F779FD9}"/>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C72FA791-47BB-45AC-947D-F32FF82B79F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E723F43-FC93-463E-81D4-2A19252477E1}"/>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222278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12F6-5B1D-4F21-9A0A-B733F621C13A}"/>
              </a:ext>
            </a:extLst>
          </p:cNvPr>
          <p:cNvSpPr>
            <a:spLocks noGrp="1"/>
          </p:cNvSpPr>
          <p:nvPr>
            <p:ph type="title"/>
          </p:nvPr>
        </p:nvSpPr>
        <p:spPr/>
        <p:txBody>
          <a:bodyPr/>
          <a:lstStyle>
            <a:lvl1pPr algn="l">
              <a:defRPr>
                <a:latin typeface="Century Gothic" panose="020B0502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724A13CC-6086-4C38-9DD0-01C5DC76D4F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sz="2400">
                <a:latin typeface="Century Gothic" panose="020B0502020202020204" pitchFamily="34" charset="0"/>
              </a:defRPr>
            </a:lvl1pPr>
            <a:lvl2pPr>
              <a:defRPr sz="2200">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15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1"/>
            <a:ext cx="11188700" cy="598080"/>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367088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2813-532C-4B32-8485-134F0AF473B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7A0A3356-0A6A-457D-AEFF-F6B8B0849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4D9E1E4-9DED-4201-9019-8591AAFE6DA8}"/>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AF641EA2-58AA-487B-BC91-6739582E19D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B127B53F-0F56-4191-B66F-E22F4D950AC3}"/>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323114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5E6E-8C5F-4142-8312-19FF34A491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961E79B2-59C0-456F-999D-A753671D4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65819-881A-48C7-9A62-53700C89F7D7}"/>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5B923731-831B-4965-83A5-7040F358E55A}"/>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4DD78E50-17AF-4BFA-9AE2-4C2BA0C70337}"/>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357618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7388-68AC-4078-966C-BA065814D068}"/>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8F49375A-ED60-4515-9F76-6EB851E17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F3978570-7225-4178-86B1-082F2273AC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6433AD2F-3586-492E-8E69-CA9B8AA9A33B}"/>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6" name="Footer Placeholder 5">
            <a:extLst>
              <a:ext uri="{FF2B5EF4-FFF2-40B4-BE49-F238E27FC236}">
                <a16:creationId xmlns:a16="http://schemas.microsoft.com/office/drawing/2014/main" id="{56FBD613-80A0-4A67-AF1C-8DD492C2AFE7}"/>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71C48B1-01F8-4D4A-AB65-3C27647E25FA}"/>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168361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6B2C-7B3F-4E9C-B77D-D683107DF908}"/>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B980BFA3-DC0E-4AE6-A84D-1E50AE3B3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B102E-CF5F-4E3B-93AD-08E562A73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63F32A84-B2D0-43A2-A87A-C839577E5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4D236-9EA7-4297-8851-D52AFE24B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32CC4DA2-D3FE-4CEC-8792-8B96261D5E5B}"/>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8" name="Footer Placeholder 7">
            <a:extLst>
              <a:ext uri="{FF2B5EF4-FFF2-40B4-BE49-F238E27FC236}">
                <a16:creationId xmlns:a16="http://schemas.microsoft.com/office/drawing/2014/main" id="{3F86A7C4-EE95-47FC-88B7-88A586A05EB5}"/>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7D48D93A-C71C-4277-8D5A-9DB23298F8E2}"/>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16715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F599-1DD3-4E89-BF1D-B3892AD57205}"/>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BE296BFA-57E4-4377-94D2-5A0CD98D615A}"/>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4" name="Footer Placeholder 3">
            <a:extLst>
              <a:ext uri="{FF2B5EF4-FFF2-40B4-BE49-F238E27FC236}">
                <a16:creationId xmlns:a16="http://schemas.microsoft.com/office/drawing/2014/main" id="{4DB58421-D618-4F30-8678-AD00967078C7}"/>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75873A40-88F6-4D42-B619-0C7211CA4180}"/>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84443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E52D5-2EA2-4A9B-A40C-9BF0C5FAD1A2}"/>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3" name="Footer Placeholder 2">
            <a:extLst>
              <a:ext uri="{FF2B5EF4-FFF2-40B4-BE49-F238E27FC236}">
                <a16:creationId xmlns:a16="http://schemas.microsoft.com/office/drawing/2014/main" id="{7F93BEFF-5BAF-4C4D-B3A1-12FBDFF83205}"/>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8AA30C3B-4865-4656-830D-B38A422F66B5}"/>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279240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9646-1E2B-49AF-88F7-912D19936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8A0162A4-BBDD-49F7-9D5B-040F9336D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7EEF65B6-D3C3-47BC-8E8A-1182746D4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05783-11E1-4027-BD98-CE33D7115535}"/>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6" name="Footer Placeholder 5">
            <a:extLst>
              <a:ext uri="{FF2B5EF4-FFF2-40B4-BE49-F238E27FC236}">
                <a16:creationId xmlns:a16="http://schemas.microsoft.com/office/drawing/2014/main" id="{C2CFB7A3-7FEB-4B5E-9422-2E733029C1C8}"/>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59FF7F2F-885C-4A31-B4E1-5D2C4F4E651D}"/>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326334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45D9-AECE-4EF7-8FFA-5B9F02387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42A3FE25-EA81-4026-A637-41115C1CB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28B33898-7580-4709-A668-E1A81DB4F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9B08-F2D6-41B5-AA8D-14B5A1913637}"/>
              </a:ext>
            </a:extLst>
          </p:cNvPr>
          <p:cNvSpPr>
            <a:spLocks noGrp="1"/>
          </p:cNvSpPr>
          <p:nvPr>
            <p:ph type="dt" sz="half" idx="10"/>
          </p:nvPr>
        </p:nvSpPr>
        <p:spPr/>
        <p:txBody>
          <a:bodyPr/>
          <a:lstStyle/>
          <a:p>
            <a:fld id="{10482E9D-8DD5-40F1-8214-46AFF28FC343}" type="datetimeFigureOut">
              <a:rPr lang="en-KE" smtClean="0"/>
              <a:t>10/10/2020</a:t>
            </a:fld>
            <a:endParaRPr lang="en-KE"/>
          </a:p>
        </p:txBody>
      </p:sp>
      <p:sp>
        <p:nvSpPr>
          <p:cNvPr id="6" name="Footer Placeholder 5">
            <a:extLst>
              <a:ext uri="{FF2B5EF4-FFF2-40B4-BE49-F238E27FC236}">
                <a16:creationId xmlns:a16="http://schemas.microsoft.com/office/drawing/2014/main" id="{27959045-A085-4DD6-A06A-4FBB923ED660}"/>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DDEDAD8B-02D6-4B1D-B146-3F9C610EAB84}"/>
              </a:ext>
            </a:extLst>
          </p:cNvPr>
          <p:cNvSpPr>
            <a:spLocks noGrp="1"/>
          </p:cNvSpPr>
          <p:nvPr>
            <p:ph type="sldNum" sz="quarter" idx="12"/>
          </p:nvPr>
        </p:nvSpPr>
        <p:spPr/>
        <p:txBody>
          <a:bodyPr/>
          <a:lstStyle/>
          <a:p>
            <a:fld id="{028A2008-9E3D-4BA5-9A2C-CFE9E3BA0BF0}" type="slidenum">
              <a:rPr lang="en-KE" smtClean="0"/>
              <a:t>‹#›</a:t>
            </a:fld>
            <a:endParaRPr lang="en-KE"/>
          </a:p>
        </p:txBody>
      </p:sp>
    </p:spTree>
    <p:extLst>
      <p:ext uri="{BB962C8B-B14F-4D97-AF65-F5344CB8AC3E}">
        <p14:creationId xmlns:p14="http://schemas.microsoft.com/office/powerpoint/2010/main" val="423172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953EA-5562-4D3D-9591-A93552090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5272598B-A7F4-4700-A6AA-FF8762529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E6590F49-43DF-441E-B8EC-53FB4296B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82E9D-8DD5-40F1-8214-46AFF28FC343}" type="datetimeFigureOut">
              <a:rPr lang="en-KE" smtClean="0"/>
              <a:t>10/10/2020</a:t>
            </a:fld>
            <a:endParaRPr lang="en-KE"/>
          </a:p>
        </p:txBody>
      </p:sp>
      <p:sp>
        <p:nvSpPr>
          <p:cNvPr id="5" name="Footer Placeholder 4">
            <a:extLst>
              <a:ext uri="{FF2B5EF4-FFF2-40B4-BE49-F238E27FC236}">
                <a16:creationId xmlns:a16="http://schemas.microsoft.com/office/drawing/2014/main" id="{5EFC80A6-B836-465E-B852-B702DA72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C5EC21B3-E032-43F6-910C-D169E8642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A2008-9E3D-4BA5-9A2C-CFE9E3BA0BF0}" type="slidenum">
              <a:rPr lang="en-KE" smtClean="0"/>
              <a:t>‹#›</a:t>
            </a:fld>
            <a:endParaRPr lang="en-KE"/>
          </a:p>
        </p:txBody>
      </p:sp>
    </p:spTree>
    <p:extLst>
      <p:ext uri="{BB962C8B-B14F-4D97-AF65-F5344CB8AC3E}">
        <p14:creationId xmlns:p14="http://schemas.microsoft.com/office/powerpoint/2010/main" val="109905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blogs.worldbank.org/health/how-covid-19-coronavirus-affects-private-health-care-providers-developing-countries" TargetMode="External"/><Relationship Id="rId4" Type="http://schemas.openxmlformats.org/officeDocument/2006/relationships/hyperlink" Target="https://www.who.int/emergencies/diseases/novel-coronavirus-2019/related-health-iss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hyperlink" Target="https://haiweb.org/covid-19-far-reaching-impact/" TargetMode="Externa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www.who.int/news-room/detail/01-06-2020-covid-19-significantly-impacts-health-services-for-noncommunicable-diseases" TargetMode="External"/><Relationship Id="rId4" Type="http://schemas.openxmlformats.org/officeDocument/2006/relationships/hyperlink" Target="https://www.afro.who.int/news/who-urges-countries-not-let-covid-19-eclipse-other-health-issu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https://unctad.org/system/files/official-document/aldcmisc2020d3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266CEFC6-39D8-D741-B17B-28E05E9A74E2}"/>
              </a:ext>
            </a:extLst>
          </p:cNvPr>
          <p:cNvSpPr/>
          <p:nvPr/>
        </p:nvSpPr>
        <p:spPr>
          <a:xfrm flipH="1">
            <a:off x="5866544" y="6941"/>
            <a:ext cx="6325456" cy="6858000"/>
          </a:xfrm>
          <a:custGeom>
            <a:avLst/>
            <a:gdLst>
              <a:gd name="connsiteX0" fmla="*/ 0 w 7523740"/>
              <a:gd name="connsiteY0" fmla="*/ 0 h 6858000"/>
              <a:gd name="connsiteX1" fmla="*/ 6425160 w 7523740"/>
              <a:gd name="connsiteY1" fmla="*/ 0 h 6858000"/>
              <a:gd name="connsiteX2" fmla="*/ 7085908 w 7523740"/>
              <a:gd name="connsiteY2" fmla="*/ 0 h 6858000"/>
              <a:gd name="connsiteX3" fmla="*/ 7178689 w 7523740"/>
              <a:gd name="connsiteY3" fmla="*/ 235316 h 6858000"/>
              <a:gd name="connsiteX4" fmla="*/ 7523740 w 7523740"/>
              <a:gd name="connsiteY4" fmla="*/ 2190500 h 6858000"/>
              <a:gd name="connsiteX5" fmla="*/ 5239594 w 7523740"/>
              <a:gd name="connsiteY5" fmla="*/ 6747234 h 6858000"/>
              <a:gd name="connsiteX6" fmla="*/ 5083830 w 7523740"/>
              <a:gd name="connsiteY6" fmla="*/ 6858000 h 6858000"/>
              <a:gd name="connsiteX7" fmla="*/ 0 w 7523740"/>
              <a:gd name="connsiteY7" fmla="*/ 6858000 h 6858000"/>
              <a:gd name="connsiteX8" fmla="*/ 0 w 7523740"/>
              <a:gd name="connsiteY8" fmla="*/ 652492 h 6858000"/>
              <a:gd name="connsiteX9" fmla="*/ 0 w 752374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3740" h="6858000">
                <a:moveTo>
                  <a:pt x="0" y="0"/>
                </a:moveTo>
                <a:lnTo>
                  <a:pt x="6425160" y="0"/>
                </a:lnTo>
                <a:lnTo>
                  <a:pt x="7085908" y="0"/>
                </a:lnTo>
                <a:lnTo>
                  <a:pt x="7178689" y="235316"/>
                </a:lnTo>
                <a:cubicBezTo>
                  <a:pt x="7401915" y="844974"/>
                  <a:pt x="7523740" y="1503510"/>
                  <a:pt x="7523740" y="2190500"/>
                </a:cubicBezTo>
                <a:cubicBezTo>
                  <a:pt x="7523740" y="4055187"/>
                  <a:pt x="6626211" y="5710246"/>
                  <a:pt x="5239594" y="6747234"/>
                </a:cubicBezTo>
                <a:lnTo>
                  <a:pt x="5083830" y="6858000"/>
                </a:lnTo>
                <a:lnTo>
                  <a:pt x="0" y="6858000"/>
                </a:lnTo>
                <a:lnTo>
                  <a:pt x="0" y="652492"/>
                </a:lnTo>
                <a:lnTo>
                  <a:pt x="0" y="0"/>
                </a:lnTo>
                <a:close/>
              </a:path>
            </a:pathLst>
          </a:custGeom>
          <a:gradFill flip="none" rotWithShape="1">
            <a:gsLst>
              <a:gs pos="88000">
                <a:srgbClr val="020D3F">
                  <a:alpha val="82000"/>
                </a:srgbClr>
              </a:gs>
              <a:gs pos="2000">
                <a:srgbClr val="24234E"/>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KE" dirty="0"/>
          </a:p>
        </p:txBody>
      </p:sp>
      <p:sp>
        <p:nvSpPr>
          <p:cNvPr id="12" name="TextBox 11">
            <a:extLst>
              <a:ext uri="{FF2B5EF4-FFF2-40B4-BE49-F238E27FC236}">
                <a16:creationId xmlns:a16="http://schemas.microsoft.com/office/drawing/2014/main" id="{5C0534B9-2A20-4B71-A9F3-B6803A165DEB}"/>
              </a:ext>
            </a:extLst>
          </p:cNvPr>
          <p:cNvSpPr txBox="1"/>
          <p:nvPr/>
        </p:nvSpPr>
        <p:spPr>
          <a:xfrm>
            <a:off x="911636" y="994604"/>
            <a:ext cx="4540958" cy="830997"/>
          </a:xfrm>
          <a:prstGeom prst="rect">
            <a:avLst/>
          </a:prstGeom>
          <a:noFill/>
        </p:spPr>
        <p:txBody>
          <a:bodyPr wrap="square" rtlCol="0">
            <a:spAutoFit/>
          </a:bodyPr>
          <a:lstStyle/>
          <a:p>
            <a:pPr algn="ctr"/>
            <a:r>
              <a:rPr lang="en-GB" sz="2800" b="1" dirty="0">
                <a:solidFill>
                  <a:srgbClr val="24234E"/>
                </a:solidFill>
                <a:latin typeface="Lato" panose="020F0502020204030203" pitchFamily="34" charset="0"/>
                <a:ea typeface="Lato" panose="020F0502020204030203" pitchFamily="34" charset="0"/>
                <a:cs typeface="Lato" panose="020F0502020204030203" pitchFamily="34" charset="0"/>
              </a:rPr>
              <a:t>Dr. Amit N. Thakker</a:t>
            </a:r>
          </a:p>
          <a:p>
            <a:pPr algn="ctr"/>
            <a:r>
              <a:rPr lang="en-GB" sz="2000" dirty="0">
                <a:solidFill>
                  <a:srgbClr val="24234E"/>
                </a:solidFill>
                <a:latin typeface="Lato" panose="020F0502020204030203" pitchFamily="34" charset="0"/>
                <a:ea typeface="Lato" panose="020F0502020204030203" pitchFamily="34" charset="0"/>
                <a:cs typeface="Lato" panose="020F0502020204030203" pitchFamily="34" charset="0"/>
              </a:rPr>
              <a:t>Chairman, Africa Health Business</a:t>
            </a:r>
            <a:endParaRPr lang="aa-ET" sz="2000" dirty="0">
              <a:solidFill>
                <a:srgbClr val="24234E"/>
              </a:solidFill>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08237F26-C5C0-6641-9C29-510CFC6CF7EF}"/>
              </a:ext>
            </a:extLst>
          </p:cNvPr>
          <p:cNvSpPr txBox="1"/>
          <p:nvPr/>
        </p:nvSpPr>
        <p:spPr>
          <a:xfrm>
            <a:off x="7598777" y="4608698"/>
            <a:ext cx="1927131" cy="646331"/>
          </a:xfrm>
          <a:prstGeom prst="rect">
            <a:avLst/>
          </a:prstGeom>
          <a:noFill/>
        </p:spPr>
        <p:txBody>
          <a:bodyPr wrap="none" rtlCol="0">
            <a:spAutoFit/>
          </a:bodyPr>
          <a:lstStyle/>
          <a:p>
            <a:r>
              <a:rPr lang="x-none" sz="1200" dirty="0">
                <a:solidFill>
                  <a:schemeClr val="bg1"/>
                </a:solidFill>
                <a:latin typeface="Lato "/>
                <a:ea typeface="Lato Light" panose="020F0502020204030203" pitchFamily="34" charset="0"/>
                <a:cs typeface="Lato Light" panose="020F0502020204030203" pitchFamily="34" charset="0"/>
              </a:rPr>
              <a:t>New Rehema House</a:t>
            </a:r>
          </a:p>
          <a:p>
            <a:r>
              <a:rPr lang="x-none" sz="1200" dirty="0">
                <a:solidFill>
                  <a:schemeClr val="bg1"/>
                </a:solidFill>
                <a:latin typeface="Lato "/>
                <a:ea typeface="Lato Light" panose="020F0502020204030203" pitchFamily="34" charset="0"/>
                <a:cs typeface="Lato Light" panose="020F0502020204030203" pitchFamily="34" charset="0"/>
              </a:rPr>
              <a:t>Rhaphta Road, Westlands</a:t>
            </a:r>
          </a:p>
          <a:p>
            <a:r>
              <a:rPr lang="x-none" sz="1200" dirty="0">
                <a:solidFill>
                  <a:schemeClr val="bg1"/>
                </a:solidFill>
                <a:latin typeface="Lato "/>
                <a:ea typeface="Lato Light" panose="020F0502020204030203" pitchFamily="34" charset="0"/>
                <a:cs typeface="Lato Light" panose="020F0502020204030203" pitchFamily="34" charset="0"/>
              </a:rPr>
              <a:t>Nairobi-Kenya</a:t>
            </a:r>
          </a:p>
        </p:txBody>
      </p:sp>
      <p:sp>
        <p:nvSpPr>
          <p:cNvPr id="28" name="TextBox 27">
            <a:extLst>
              <a:ext uri="{FF2B5EF4-FFF2-40B4-BE49-F238E27FC236}">
                <a16:creationId xmlns:a16="http://schemas.microsoft.com/office/drawing/2014/main" id="{BCA4FACA-7295-1E4B-BC12-28696888AC56}"/>
              </a:ext>
            </a:extLst>
          </p:cNvPr>
          <p:cNvSpPr txBox="1"/>
          <p:nvPr/>
        </p:nvSpPr>
        <p:spPr>
          <a:xfrm>
            <a:off x="7598777" y="5444306"/>
            <a:ext cx="1518364" cy="461665"/>
          </a:xfrm>
          <a:prstGeom prst="rect">
            <a:avLst/>
          </a:prstGeom>
          <a:noFill/>
        </p:spPr>
        <p:txBody>
          <a:bodyPr wrap="none" rtlCol="0">
            <a:spAutoFit/>
          </a:bodyPr>
          <a:lstStyle/>
          <a:p>
            <a:r>
              <a:rPr lang="x-none" sz="1200" dirty="0">
                <a:solidFill>
                  <a:schemeClr val="bg1"/>
                </a:solidFill>
                <a:latin typeface="Lato "/>
                <a:ea typeface="Lato Light" panose="020F0502020204030203" pitchFamily="34" charset="0"/>
                <a:cs typeface="Lato Light" panose="020F0502020204030203" pitchFamily="34" charset="0"/>
              </a:rPr>
              <a:t>+254 704 835 926 </a:t>
            </a:r>
          </a:p>
          <a:p>
            <a:r>
              <a:rPr lang="x-none" sz="1200" dirty="0">
                <a:solidFill>
                  <a:schemeClr val="bg1"/>
                </a:solidFill>
                <a:latin typeface="Lato "/>
                <a:ea typeface="Lato Light" panose="020F0502020204030203" pitchFamily="34" charset="0"/>
                <a:cs typeface="Lato Light" panose="020F0502020204030203" pitchFamily="34" charset="0"/>
              </a:rPr>
              <a:t>info@ahb.co.ke</a:t>
            </a:r>
          </a:p>
        </p:txBody>
      </p:sp>
      <p:sp>
        <p:nvSpPr>
          <p:cNvPr id="29" name="TextBox 28">
            <a:extLst>
              <a:ext uri="{FF2B5EF4-FFF2-40B4-BE49-F238E27FC236}">
                <a16:creationId xmlns:a16="http://schemas.microsoft.com/office/drawing/2014/main" id="{27165BFB-7584-0840-9812-667EA66ACB61}"/>
              </a:ext>
            </a:extLst>
          </p:cNvPr>
          <p:cNvSpPr txBox="1"/>
          <p:nvPr/>
        </p:nvSpPr>
        <p:spPr>
          <a:xfrm>
            <a:off x="10134511" y="4632762"/>
            <a:ext cx="1226618" cy="276999"/>
          </a:xfrm>
          <a:prstGeom prst="rect">
            <a:avLst/>
          </a:prstGeom>
          <a:noFill/>
        </p:spPr>
        <p:txBody>
          <a:bodyPr wrap="none" rtlCol="0">
            <a:spAutoFit/>
          </a:bodyPr>
          <a:lstStyle/>
          <a:p>
            <a:r>
              <a:rPr lang="x-none" sz="1200" dirty="0">
                <a:solidFill>
                  <a:schemeClr val="bg1"/>
                </a:solidFill>
                <a:latin typeface="Lato "/>
                <a:ea typeface="Lato Light" panose="020F0502020204030203" pitchFamily="34" charset="0"/>
                <a:cs typeface="Lato Light" panose="020F0502020204030203" pitchFamily="34" charset="0"/>
              </a:rPr>
              <a:t>www.ahb.co.ke</a:t>
            </a:r>
          </a:p>
        </p:txBody>
      </p:sp>
      <p:sp>
        <p:nvSpPr>
          <p:cNvPr id="30" name="TextBox 29">
            <a:extLst>
              <a:ext uri="{FF2B5EF4-FFF2-40B4-BE49-F238E27FC236}">
                <a16:creationId xmlns:a16="http://schemas.microsoft.com/office/drawing/2014/main" id="{E3E8A136-505F-C247-B8A7-7C94F7904354}"/>
              </a:ext>
            </a:extLst>
          </p:cNvPr>
          <p:cNvSpPr txBox="1"/>
          <p:nvPr/>
        </p:nvSpPr>
        <p:spPr>
          <a:xfrm>
            <a:off x="10134511" y="5081572"/>
            <a:ext cx="1713931" cy="276999"/>
          </a:xfrm>
          <a:prstGeom prst="rect">
            <a:avLst/>
          </a:prstGeom>
          <a:noFill/>
        </p:spPr>
        <p:txBody>
          <a:bodyPr wrap="none" rtlCol="0">
            <a:spAutoFit/>
          </a:bodyPr>
          <a:lstStyle/>
          <a:p>
            <a:r>
              <a:rPr lang="x-none" sz="1200" dirty="0">
                <a:solidFill>
                  <a:schemeClr val="bg1"/>
                </a:solidFill>
                <a:latin typeface="Lato "/>
                <a:ea typeface="Lato Light" panose="020F0502020204030203" pitchFamily="34" charset="0"/>
                <a:cs typeface="Lato Light" panose="020F0502020204030203" pitchFamily="34" charset="0"/>
              </a:rPr>
              <a:t>Africa Health Business</a:t>
            </a:r>
          </a:p>
        </p:txBody>
      </p:sp>
      <p:sp>
        <p:nvSpPr>
          <p:cNvPr id="31" name="TextBox 30">
            <a:extLst>
              <a:ext uri="{FF2B5EF4-FFF2-40B4-BE49-F238E27FC236}">
                <a16:creationId xmlns:a16="http://schemas.microsoft.com/office/drawing/2014/main" id="{87FFFEF7-67D7-1C42-B8D3-BC5E3CC955C7}"/>
              </a:ext>
            </a:extLst>
          </p:cNvPr>
          <p:cNvSpPr txBox="1"/>
          <p:nvPr/>
        </p:nvSpPr>
        <p:spPr>
          <a:xfrm>
            <a:off x="10134511" y="5524362"/>
            <a:ext cx="1374094" cy="276999"/>
          </a:xfrm>
          <a:prstGeom prst="rect">
            <a:avLst/>
          </a:prstGeom>
          <a:noFill/>
        </p:spPr>
        <p:txBody>
          <a:bodyPr wrap="none" rtlCol="0">
            <a:spAutoFit/>
          </a:bodyPr>
          <a:lstStyle/>
          <a:p>
            <a:r>
              <a:rPr lang="x-none" sz="1200" dirty="0">
                <a:solidFill>
                  <a:schemeClr val="bg1"/>
                </a:solidFill>
                <a:latin typeface="Lato "/>
                <a:ea typeface="Lato Light" panose="020F0502020204030203" pitchFamily="34" charset="0"/>
                <a:cs typeface="Lato Light" panose="020F0502020204030203" pitchFamily="34" charset="0"/>
              </a:rPr>
              <a:t>@AfricaHealthBiz</a:t>
            </a:r>
          </a:p>
        </p:txBody>
      </p:sp>
      <p:pic>
        <p:nvPicPr>
          <p:cNvPr id="32" name="Graphic 31">
            <a:extLst>
              <a:ext uri="{FF2B5EF4-FFF2-40B4-BE49-F238E27FC236}">
                <a16:creationId xmlns:a16="http://schemas.microsoft.com/office/drawing/2014/main" id="{BA9A4613-1B07-6E46-8F0E-2EA184921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2655" y="4632762"/>
            <a:ext cx="252255" cy="252255"/>
          </a:xfrm>
          <a:prstGeom prst="rect">
            <a:avLst/>
          </a:prstGeom>
        </p:spPr>
      </p:pic>
      <p:pic>
        <p:nvPicPr>
          <p:cNvPr id="33" name="Graphic 32">
            <a:extLst>
              <a:ext uri="{FF2B5EF4-FFF2-40B4-BE49-F238E27FC236}">
                <a16:creationId xmlns:a16="http://schemas.microsoft.com/office/drawing/2014/main" id="{12E29ED8-CE8A-E34A-AB50-B19E8A71DD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2655" y="5513318"/>
            <a:ext cx="252255" cy="252255"/>
          </a:xfrm>
          <a:prstGeom prst="rect">
            <a:avLst/>
          </a:prstGeom>
        </p:spPr>
      </p:pic>
      <p:pic>
        <p:nvPicPr>
          <p:cNvPr id="34" name="Graphic 33">
            <a:extLst>
              <a:ext uri="{FF2B5EF4-FFF2-40B4-BE49-F238E27FC236}">
                <a16:creationId xmlns:a16="http://schemas.microsoft.com/office/drawing/2014/main" id="{687ED6E6-D246-0246-B6EA-395B7DBC95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0627" y="5508972"/>
            <a:ext cx="307778" cy="307778"/>
          </a:xfrm>
          <a:prstGeom prst="rect">
            <a:avLst/>
          </a:prstGeom>
        </p:spPr>
      </p:pic>
      <p:pic>
        <p:nvPicPr>
          <p:cNvPr id="35" name="Graphic 34">
            <a:extLst>
              <a:ext uri="{FF2B5EF4-FFF2-40B4-BE49-F238E27FC236}">
                <a16:creationId xmlns:a16="http://schemas.microsoft.com/office/drawing/2014/main" id="{1317CF26-FB93-C848-8EB5-613119920F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0627" y="5066182"/>
            <a:ext cx="307778" cy="307778"/>
          </a:xfrm>
          <a:prstGeom prst="rect">
            <a:avLst/>
          </a:prstGeom>
        </p:spPr>
      </p:pic>
      <p:pic>
        <p:nvPicPr>
          <p:cNvPr id="36" name="Graphic 35">
            <a:extLst>
              <a:ext uri="{FF2B5EF4-FFF2-40B4-BE49-F238E27FC236}">
                <a16:creationId xmlns:a16="http://schemas.microsoft.com/office/drawing/2014/main" id="{2DA76AA7-CC2F-BF48-A5FE-49802BCACC6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10627" y="4645134"/>
            <a:ext cx="252255" cy="252255"/>
          </a:xfrm>
          <a:prstGeom prst="rect">
            <a:avLst/>
          </a:prstGeom>
        </p:spPr>
      </p:pic>
      <p:pic>
        <p:nvPicPr>
          <p:cNvPr id="3" name="Graphic 2">
            <a:extLst>
              <a:ext uri="{FF2B5EF4-FFF2-40B4-BE49-F238E27FC236}">
                <a16:creationId xmlns:a16="http://schemas.microsoft.com/office/drawing/2014/main" id="{100734D9-50FA-2F41-8832-2516D0A8E1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64742" y="2818387"/>
            <a:ext cx="3676612" cy="1193221"/>
          </a:xfrm>
          <a:prstGeom prst="rect">
            <a:avLst/>
          </a:prstGeom>
        </p:spPr>
      </p:pic>
      <p:pic>
        <p:nvPicPr>
          <p:cNvPr id="4" name="Picture 3" descr="A person looking at the camera&#10;&#10;Description automatically generated">
            <a:extLst>
              <a:ext uri="{FF2B5EF4-FFF2-40B4-BE49-F238E27FC236}">
                <a16:creationId xmlns:a16="http://schemas.microsoft.com/office/drawing/2014/main" id="{8A7B1527-9B2C-4491-8017-9EE2015A1064}"/>
              </a:ext>
            </a:extLst>
          </p:cNvPr>
          <p:cNvPicPr>
            <a:picLocks noChangeAspect="1"/>
          </p:cNvPicPr>
          <p:nvPr/>
        </p:nvPicPr>
        <p:blipFill>
          <a:blip r:embed="rId14"/>
          <a:stretch>
            <a:fillRect/>
          </a:stretch>
        </p:blipFill>
        <p:spPr>
          <a:xfrm>
            <a:off x="1648058" y="2025485"/>
            <a:ext cx="3068115" cy="3092931"/>
          </a:xfrm>
          <a:prstGeom prst="rect">
            <a:avLst/>
          </a:prstGeom>
          <a:ln>
            <a:noFill/>
          </a:ln>
        </p:spPr>
      </p:pic>
      <p:sp>
        <p:nvSpPr>
          <p:cNvPr id="22" name="TextBox 21">
            <a:extLst>
              <a:ext uri="{FF2B5EF4-FFF2-40B4-BE49-F238E27FC236}">
                <a16:creationId xmlns:a16="http://schemas.microsoft.com/office/drawing/2014/main" id="{BE75A568-51CC-426F-BA33-043AD13B4420}"/>
              </a:ext>
            </a:extLst>
          </p:cNvPr>
          <p:cNvSpPr txBox="1"/>
          <p:nvPr/>
        </p:nvSpPr>
        <p:spPr>
          <a:xfrm>
            <a:off x="865791" y="5288326"/>
            <a:ext cx="4632649" cy="1015663"/>
          </a:xfrm>
          <a:prstGeom prst="rect">
            <a:avLst/>
          </a:prstGeom>
          <a:noFill/>
        </p:spPr>
        <p:txBody>
          <a:bodyPr wrap="square">
            <a:spAutoFit/>
          </a:bodyPr>
          <a:lstStyle/>
          <a:p>
            <a:pPr algn="ctr"/>
            <a:r>
              <a:rPr lang="en-GB" sz="2000" b="1" dirty="0">
                <a:solidFill>
                  <a:srgbClr val="24234E"/>
                </a:solidFill>
                <a:latin typeface="Lato" panose="020F0502020204030203" pitchFamily="34" charset="0"/>
                <a:ea typeface="Lato" panose="020F0502020204030203" pitchFamily="34" charset="0"/>
                <a:cs typeface="Lato" panose="020F0502020204030203" pitchFamily="34" charset="0"/>
              </a:rPr>
              <a:t>Moderator </a:t>
            </a:r>
          </a:p>
          <a:p>
            <a:pPr algn="ctr"/>
            <a:r>
              <a:rPr lang="en-US" sz="2000" dirty="0">
                <a:solidFill>
                  <a:srgbClr val="24234E"/>
                </a:solidFill>
                <a:latin typeface="Lato" panose="020F0502020204030203" pitchFamily="34" charset="0"/>
                <a:ea typeface="Lato" panose="020F0502020204030203" pitchFamily="34" charset="0"/>
                <a:cs typeface="Lato" panose="020F0502020204030203" pitchFamily="34" charset="0"/>
              </a:rPr>
              <a:t>Interactive discussion including questions from the audience</a:t>
            </a:r>
          </a:p>
        </p:txBody>
      </p:sp>
    </p:spTree>
    <p:extLst>
      <p:ext uri="{BB962C8B-B14F-4D97-AF65-F5344CB8AC3E}">
        <p14:creationId xmlns:p14="http://schemas.microsoft.com/office/powerpoint/2010/main" val="412958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9" name="Title 1"/>
          <p:cNvSpPr>
            <a:spLocks noGrp="1"/>
          </p:cNvSpPr>
          <p:nvPr>
            <p:ph type="title"/>
          </p:nvPr>
        </p:nvSpPr>
        <p:spPr>
          <a:xfrm>
            <a:off x="501650" y="282211"/>
            <a:ext cx="11188700" cy="758287"/>
          </a:xfrm>
        </p:spPr>
        <p:txBody>
          <a:bodyPr/>
          <a:lstStyle/>
          <a:p>
            <a:pPr algn="ctr"/>
            <a: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t>COVID-19 Pandemic and other health issues: </a:t>
            </a:r>
            <a:b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br>
            <a: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t>What can be done?</a:t>
            </a:r>
            <a:endParaRPr lang="en-US" sz="3000" dirty="0">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bwMode="gray">
          <a:xfrm>
            <a:off x="2783557" y="3139147"/>
            <a:ext cx="4495322" cy="895905"/>
          </a:xfrm>
          <a:prstGeom prst="rect">
            <a:avLst/>
          </a:prstGeom>
          <a:solidFill>
            <a:srgbClr val="24234E"/>
          </a:solidFill>
          <a:ln w="19050" algn="ctr">
            <a:noFill/>
            <a:miter lim="800000"/>
            <a:headEnd/>
            <a:tailEnd/>
          </a:ln>
        </p:spPr>
        <p:txBody>
          <a:bodyPr wrap="square" lIns="88900" tIns="88900" rIns="88900" bIns="88900" rtlCol="0" anchor="ctr"/>
          <a:lstStyle/>
          <a:p>
            <a:pPr algn="ctr">
              <a:spcAft>
                <a:spcPts val="600"/>
              </a:spcAft>
            </a:pPr>
            <a:r>
              <a:rPr lang="en-US" sz="2000" dirty="0">
                <a:solidFill>
                  <a:schemeClr val="bg1"/>
                </a:solidFill>
                <a:latin typeface="Lato"/>
              </a:rPr>
              <a:t>Digital health regulation : supply chain </a:t>
            </a:r>
          </a:p>
        </p:txBody>
      </p:sp>
      <p:grpSp>
        <p:nvGrpSpPr>
          <p:cNvPr id="22" name="Group 21"/>
          <p:cNvGrpSpPr/>
          <p:nvPr/>
        </p:nvGrpSpPr>
        <p:grpSpPr>
          <a:xfrm>
            <a:off x="8189884" y="4119586"/>
            <a:ext cx="1554257" cy="1727563"/>
            <a:chOff x="6587210" y="4436506"/>
            <a:chExt cx="1620874" cy="1920242"/>
          </a:xfrm>
          <a:solidFill>
            <a:srgbClr val="24234E"/>
          </a:solidFill>
        </p:grpSpPr>
        <p:sp>
          <p:nvSpPr>
            <p:cNvPr id="39" name="Freeform 38"/>
            <p:cNvSpPr/>
            <p:nvPr/>
          </p:nvSpPr>
          <p:spPr>
            <a:xfrm>
              <a:off x="6599774" y="4436506"/>
              <a:ext cx="1608310" cy="954934"/>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grpFill/>
            <a:ln w="9525">
              <a:solidFill>
                <a:srgbClr val="BBA07A"/>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0" name="Freeform 39"/>
            <p:cNvSpPr/>
            <p:nvPr/>
          </p:nvSpPr>
          <p:spPr>
            <a:xfrm>
              <a:off x="6587210" y="4913975"/>
              <a:ext cx="820663" cy="1442773"/>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 name="connsiteX0" fmla="*/ 0 w 955567"/>
                <a:gd name="connsiteY0" fmla="*/ 1126541 h 1679944"/>
                <a:gd name="connsiteX1" fmla="*/ 14631 w 955567"/>
                <a:gd name="connsiteY1" fmla="*/ 0 h 1679944"/>
                <a:gd name="connsiteX2" fmla="*/ 946580 w 955567"/>
                <a:gd name="connsiteY2" fmla="*/ 565273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46580" y="565273"/>
                  </a:lnTo>
                  <a:cubicBezTo>
                    <a:pt x="949075" y="937554"/>
                    <a:pt x="953072" y="1307663"/>
                    <a:pt x="955567" y="1679944"/>
                  </a:cubicBezTo>
                  <a:lnTo>
                    <a:pt x="0" y="1126541"/>
                  </a:lnTo>
                  <a:close/>
                </a:path>
              </a:pathLst>
            </a:custGeom>
            <a:grpFill/>
            <a:ln w="9525">
              <a:solidFill>
                <a:srgbClr val="BBA07A"/>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1" name="Freeform 40"/>
            <p:cNvSpPr/>
            <p:nvPr/>
          </p:nvSpPr>
          <p:spPr>
            <a:xfrm>
              <a:off x="7391689" y="4913973"/>
              <a:ext cx="816395" cy="1441857"/>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 name="connsiteX0" fmla="*/ 0 w 950597"/>
                <a:gd name="connsiteY0" fmla="*/ 552109 h 1675181"/>
                <a:gd name="connsiteX1" fmla="*/ 21567 w 950597"/>
                <a:gd name="connsiteY1" fmla="*/ 1675181 h 1675181"/>
                <a:gd name="connsiteX2" fmla="*/ 943282 w 950597"/>
                <a:gd name="connsiteY2" fmla="*/ 1126541 h 1675181"/>
                <a:gd name="connsiteX3" fmla="*/ 950597 w 950597"/>
                <a:gd name="connsiteY3" fmla="*/ 0 h 1675181"/>
                <a:gd name="connsiteX4" fmla="*/ 0 w 950597"/>
                <a:gd name="connsiteY4" fmla="*/ 552109 h 1675181"/>
                <a:gd name="connsiteX0" fmla="*/ 0 w 950597"/>
                <a:gd name="connsiteY0" fmla="*/ 552109 h 1678878"/>
                <a:gd name="connsiteX1" fmla="*/ 17870 w 950597"/>
                <a:gd name="connsiteY1" fmla="*/ 1678878 h 1678878"/>
                <a:gd name="connsiteX2" fmla="*/ 943282 w 950597"/>
                <a:gd name="connsiteY2" fmla="*/ 1126541 h 1678878"/>
                <a:gd name="connsiteX3" fmla="*/ 950597 w 950597"/>
                <a:gd name="connsiteY3" fmla="*/ 0 h 1678878"/>
                <a:gd name="connsiteX4" fmla="*/ 0 w 950597"/>
                <a:gd name="connsiteY4" fmla="*/ 552109 h 167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597" h="1678878">
                  <a:moveTo>
                    <a:pt x="0" y="552109"/>
                  </a:moveTo>
                  <a:lnTo>
                    <a:pt x="17870" y="1678878"/>
                  </a:lnTo>
                  <a:lnTo>
                    <a:pt x="943282" y="1126541"/>
                  </a:lnTo>
                  <a:cubicBezTo>
                    <a:pt x="945720" y="751027"/>
                    <a:pt x="948159" y="375514"/>
                    <a:pt x="950597" y="0"/>
                  </a:cubicBezTo>
                  <a:lnTo>
                    <a:pt x="0" y="552109"/>
                  </a:lnTo>
                  <a:close/>
                </a:path>
              </a:pathLst>
            </a:custGeom>
            <a:grpFill/>
            <a:ln w="9525">
              <a:solidFill>
                <a:srgbClr val="BBA07A"/>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sp>
        <p:nvSpPr>
          <p:cNvPr id="42" name="Rectangle 41"/>
          <p:cNvSpPr/>
          <p:nvPr/>
        </p:nvSpPr>
        <p:spPr bwMode="gray">
          <a:xfrm>
            <a:off x="2016670" y="1722935"/>
            <a:ext cx="4397637" cy="895905"/>
          </a:xfrm>
          <a:prstGeom prst="rect">
            <a:avLst/>
          </a:prstGeom>
          <a:solidFill>
            <a:srgbClr val="BBA07A"/>
          </a:solidFill>
          <a:ln w="19050" algn="ctr">
            <a:noFill/>
            <a:miter lim="800000"/>
            <a:headEnd/>
            <a:tailEnd/>
          </a:ln>
        </p:spPr>
        <p:txBody>
          <a:bodyPr wrap="square" lIns="88900" tIns="88900" rIns="88900" bIns="88900" rtlCol="0" anchor="ctr"/>
          <a:lstStyle/>
          <a:p>
            <a:pPr algn="ctr">
              <a:spcAft>
                <a:spcPts val="600"/>
              </a:spcAft>
            </a:pPr>
            <a:r>
              <a:rPr lang="en-US" sz="2000" dirty="0">
                <a:solidFill>
                  <a:schemeClr val="bg1"/>
                </a:solidFill>
                <a:latin typeface="Lato"/>
              </a:rPr>
              <a:t>Increase private sector engagement</a:t>
            </a:r>
          </a:p>
        </p:txBody>
      </p:sp>
      <p:grpSp>
        <p:nvGrpSpPr>
          <p:cNvPr id="43" name="Group 42"/>
          <p:cNvGrpSpPr>
            <a:grpSpLocks noChangeAspect="1"/>
          </p:cNvGrpSpPr>
          <p:nvPr/>
        </p:nvGrpSpPr>
        <p:grpSpPr>
          <a:xfrm>
            <a:off x="6408102" y="1299022"/>
            <a:ext cx="1488989" cy="1719602"/>
            <a:chOff x="3525926" y="2604211"/>
            <a:chExt cx="1887324" cy="2235900"/>
          </a:xfrm>
          <a:solidFill>
            <a:srgbClr val="24234E"/>
          </a:solidFill>
        </p:grpSpPr>
        <p:sp>
          <p:nvSpPr>
            <p:cNvPr id="44" name="Freeform 43"/>
            <p:cNvSpPr/>
            <p:nvPr/>
          </p:nvSpPr>
          <p:spPr>
            <a:xfrm>
              <a:off x="3540558" y="2604211"/>
              <a:ext cx="1872692" cy="1111911"/>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grpFill/>
            <a:ln w="9525">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5" name="Freeform 44"/>
            <p:cNvSpPr/>
            <p:nvPr/>
          </p:nvSpPr>
          <p:spPr>
            <a:xfrm>
              <a:off x="4469587" y="3160166"/>
              <a:ext cx="943661" cy="1675181"/>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61" h="1675181">
                  <a:moveTo>
                    <a:pt x="0" y="548640"/>
                  </a:moveTo>
                  <a:lnTo>
                    <a:pt x="14631" y="1675181"/>
                  </a:lnTo>
                  <a:lnTo>
                    <a:pt x="936346" y="1126541"/>
                  </a:lnTo>
                  <a:cubicBezTo>
                    <a:pt x="938784" y="751027"/>
                    <a:pt x="941223" y="375514"/>
                    <a:pt x="943661" y="0"/>
                  </a:cubicBezTo>
                  <a:lnTo>
                    <a:pt x="0" y="548640"/>
                  </a:lnTo>
                  <a:close/>
                </a:path>
              </a:pathLst>
            </a:custGeom>
            <a:grpFill/>
            <a:ln w="9525">
              <a:solidFill>
                <a:srgbClr val="BBA07A"/>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6" name="Freeform 45"/>
            <p:cNvSpPr/>
            <p:nvPr/>
          </p:nvSpPr>
          <p:spPr>
            <a:xfrm>
              <a:off x="3525926" y="3160167"/>
              <a:ext cx="955567" cy="1679944"/>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36175" y="558337"/>
                  </a:lnTo>
                  <a:cubicBezTo>
                    <a:pt x="938670" y="930618"/>
                    <a:pt x="953072" y="1307663"/>
                    <a:pt x="955567" y="1679944"/>
                  </a:cubicBezTo>
                  <a:lnTo>
                    <a:pt x="0" y="1126541"/>
                  </a:lnTo>
                  <a:close/>
                </a:path>
              </a:pathLst>
            </a:custGeom>
            <a:grpFill/>
            <a:ln w="9525">
              <a:solidFill>
                <a:srgbClr val="BBA07A"/>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sp>
        <p:nvSpPr>
          <p:cNvPr id="47" name="TextBox 46"/>
          <p:cNvSpPr txBox="1"/>
          <p:nvPr/>
        </p:nvSpPr>
        <p:spPr>
          <a:xfrm>
            <a:off x="6797357" y="1530398"/>
            <a:ext cx="673578" cy="442035"/>
          </a:xfrm>
          <a:prstGeom prst="rect">
            <a:avLst/>
          </a:prstGeom>
          <a:noFill/>
        </p:spPr>
        <p:txBody>
          <a:bodyPr wrap="square" lIns="36000" tIns="36000" rIns="36000" bIns="36000" rtlCol="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sp>
        <p:nvSpPr>
          <p:cNvPr id="55" name="TextBox 54"/>
          <p:cNvSpPr txBox="1"/>
          <p:nvPr/>
        </p:nvSpPr>
        <p:spPr>
          <a:xfrm>
            <a:off x="8615681" y="4364496"/>
            <a:ext cx="691028" cy="442035"/>
          </a:xfrm>
          <a:prstGeom prst="rect">
            <a:avLst/>
          </a:prstGeom>
          <a:noFill/>
        </p:spPr>
        <p:txBody>
          <a:bodyPr wrap="square" lIns="36000" tIns="36000" rIns="36000" bIns="36000" rtlCol="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grpSp>
        <p:nvGrpSpPr>
          <p:cNvPr id="56" name="Group 55"/>
          <p:cNvGrpSpPr/>
          <p:nvPr/>
        </p:nvGrpSpPr>
        <p:grpSpPr>
          <a:xfrm>
            <a:off x="7266736" y="2709311"/>
            <a:ext cx="1477445" cy="1720379"/>
            <a:chOff x="5774128" y="2814784"/>
            <a:chExt cx="1620875" cy="1920240"/>
          </a:xfrm>
          <a:solidFill>
            <a:srgbClr val="BBA07A"/>
          </a:solidFill>
        </p:grpSpPr>
        <p:sp>
          <p:nvSpPr>
            <p:cNvPr id="57" name="Freeform 56"/>
            <p:cNvSpPr/>
            <p:nvPr/>
          </p:nvSpPr>
          <p:spPr>
            <a:xfrm>
              <a:off x="5786693" y="2814784"/>
              <a:ext cx="1608310" cy="954934"/>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grp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8" name="Freeform 57"/>
            <p:cNvSpPr/>
            <p:nvPr/>
          </p:nvSpPr>
          <p:spPr>
            <a:xfrm>
              <a:off x="6578608" y="3292250"/>
              <a:ext cx="816395" cy="1438682"/>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 name="connsiteX0" fmla="*/ 0 w 950597"/>
                <a:gd name="connsiteY0" fmla="*/ 559044 h 1675181"/>
                <a:gd name="connsiteX1" fmla="*/ 21567 w 950597"/>
                <a:gd name="connsiteY1" fmla="*/ 1675181 h 1675181"/>
                <a:gd name="connsiteX2" fmla="*/ 943282 w 950597"/>
                <a:gd name="connsiteY2" fmla="*/ 1126541 h 1675181"/>
                <a:gd name="connsiteX3" fmla="*/ 950597 w 950597"/>
                <a:gd name="connsiteY3" fmla="*/ 0 h 1675181"/>
                <a:gd name="connsiteX4" fmla="*/ 0 w 950597"/>
                <a:gd name="connsiteY4" fmla="*/ 559044 h 16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597" h="1675181">
                  <a:moveTo>
                    <a:pt x="0" y="559044"/>
                  </a:moveTo>
                  <a:lnTo>
                    <a:pt x="21567" y="1675181"/>
                  </a:lnTo>
                  <a:lnTo>
                    <a:pt x="943282" y="1126541"/>
                  </a:lnTo>
                  <a:cubicBezTo>
                    <a:pt x="945720" y="751027"/>
                    <a:pt x="948159" y="375514"/>
                    <a:pt x="950597" y="0"/>
                  </a:cubicBezTo>
                  <a:lnTo>
                    <a:pt x="0" y="559044"/>
                  </a:lnTo>
                  <a:close/>
                </a:path>
              </a:pathLst>
            </a:custGeom>
            <a:grpFill/>
            <a:ln w="9525">
              <a:solidFill>
                <a:srgbClr val="24234E"/>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9" name="Freeform 58"/>
            <p:cNvSpPr/>
            <p:nvPr/>
          </p:nvSpPr>
          <p:spPr>
            <a:xfrm>
              <a:off x="5774128" y="3292251"/>
              <a:ext cx="820663" cy="1442773"/>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36175" y="558337"/>
                  </a:lnTo>
                  <a:cubicBezTo>
                    <a:pt x="938670" y="930618"/>
                    <a:pt x="953072" y="1307663"/>
                    <a:pt x="955567" y="1679944"/>
                  </a:cubicBezTo>
                  <a:lnTo>
                    <a:pt x="0" y="1126541"/>
                  </a:lnTo>
                  <a:close/>
                </a:path>
              </a:pathLst>
            </a:custGeom>
            <a:grpFill/>
            <a:ln w="9525">
              <a:solidFill>
                <a:srgbClr val="24234E"/>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sp>
        <p:nvSpPr>
          <p:cNvPr id="60" name="TextBox 59"/>
          <p:cNvSpPr txBox="1"/>
          <p:nvPr/>
        </p:nvSpPr>
        <p:spPr>
          <a:xfrm>
            <a:off x="7623759" y="2905445"/>
            <a:ext cx="691028" cy="442035"/>
          </a:xfrm>
          <a:prstGeom prst="rect">
            <a:avLst/>
          </a:prstGeom>
          <a:noFill/>
        </p:spPr>
        <p:txBody>
          <a:bodyPr wrap="square" lIns="36000" tIns="36000" rIns="36000" bIns="36000" rtlCol="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cxnSp>
        <p:nvCxnSpPr>
          <p:cNvPr id="49" name="Straight Connector 48">
            <a:extLst>
              <a:ext uri="{FF2B5EF4-FFF2-40B4-BE49-F238E27FC236}">
                <a16:creationId xmlns:a16="http://schemas.microsoft.com/office/drawing/2014/main" id="{2238352E-A82B-4481-A8D1-72E02953A659}"/>
              </a:ext>
            </a:extLst>
          </p:cNvPr>
          <p:cNvCxnSpPr>
            <a:cxnSpLocks/>
          </p:cNvCxnSpPr>
          <p:nvPr/>
        </p:nvCxnSpPr>
        <p:spPr>
          <a:xfrm flipV="1">
            <a:off x="261170" y="5948370"/>
            <a:ext cx="11669660" cy="28903"/>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EF25ECF-91C0-442A-B4A3-AF9581ED0E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49" y="6087326"/>
            <a:ext cx="1473200" cy="478118"/>
          </a:xfrm>
          <a:prstGeom prst="rect">
            <a:avLst/>
          </a:prstGeom>
        </p:spPr>
      </p:pic>
      <p:sp>
        <p:nvSpPr>
          <p:cNvPr id="2" name="Rectangle 1">
            <a:extLst>
              <a:ext uri="{FF2B5EF4-FFF2-40B4-BE49-F238E27FC236}">
                <a16:creationId xmlns:a16="http://schemas.microsoft.com/office/drawing/2014/main" id="{A78E70D3-0104-43D0-A4BD-7819C5417B6D}"/>
              </a:ext>
            </a:extLst>
          </p:cNvPr>
          <p:cNvSpPr/>
          <p:nvPr/>
        </p:nvSpPr>
        <p:spPr bwMode="gray">
          <a:xfrm>
            <a:off x="3804295" y="4566413"/>
            <a:ext cx="4397637" cy="860240"/>
          </a:xfrm>
          <a:prstGeom prst="rect">
            <a:avLst/>
          </a:prstGeom>
          <a:solidFill>
            <a:srgbClr val="BBA07A"/>
          </a:solidFill>
          <a:ln w="19050" algn="ctr">
            <a:noFill/>
            <a:miter lim="800000"/>
            <a:headEnd/>
            <a:tailEnd/>
          </a:ln>
        </p:spPr>
        <p:txBody>
          <a:bodyPr wrap="square" lIns="88900" tIns="88900" rIns="88900" bIns="88900" rtlCol="0" anchor="ctr"/>
          <a:lstStyle/>
          <a:p>
            <a:pPr algn="ctr">
              <a:spcAft>
                <a:spcPts val="600"/>
              </a:spcAft>
            </a:pPr>
            <a:r>
              <a:rPr lang="en-US" sz="2000" dirty="0">
                <a:solidFill>
                  <a:schemeClr val="bg1"/>
                </a:solidFill>
                <a:latin typeface="Lato"/>
              </a:rPr>
              <a:t>Quantity and quality of HRH </a:t>
            </a:r>
          </a:p>
        </p:txBody>
      </p:sp>
      <p:pic>
        <p:nvPicPr>
          <p:cNvPr id="4" name="Picture 3">
            <a:extLst>
              <a:ext uri="{FF2B5EF4-FFF2-40B4-BE49-F238E27FC236}">
                <a16:creationId xmlns:a16="http://schemas.microsoft.com/office/drawing/2014/main" id="{6403E9ED-F8B1-4493-86BA-59CA45E2FF3B}"/>
              </a:ext>
            </a:extLst>
          </p:cNvPr>
          <p:cNvPicPr>
            <a:picLocks noChangeAspect="1"/>
          </p:cNvPicPr>
          <p:nvPr/>
        </p:nvPicPr>
        <p:blipFill>
          <a:blip r:embed="rId5"/>
          <a:stretch>
            <a:fillRect/>
          </a:stretch>
        </p:blipFill>
        <p:spPr>
          <a:xfrm>
            <a:off x="187463" y="123002"/>
            <a:ext cx="947603" cy="1076704"/>
          </a:xfrm>
          <a:prstGeom prst="rect">
            <a:avLst/>
          </a:prstGeom>
        </p:spPr>
      </p:pic>
      <p:pic>
        <p:nvPicPr>
          <p:cNvPr id="5" name="Picture 4">
            <a:extLst>
              <a:ext uri="{FF2B5EF4-FFF2-40B4-BE49-F238E27FC236}">
                <a16:creationId xmlns:a16="http://schemas.microsoft.com/office/drawing/2014/main" id="{6F1F7022-6A34-4655-BCC2-FC40BFDC5FCB}"/>
              </a:ext>
            </a:extLst>
          </p:cNvPr>
          <p:cNvPicPr>
            <a:picLocks noChangeAspect="1"/>
          </p:cNvPicPr>
          <p:nvPr/>
        </p:nvPicPr>
        <p:blipFill>
          <a:blip r:embed="rId6"/>
          <a:stretch>
            <a:fillRect/>
          </a:stretch>
        </p:blipFill>
        <p:spPr>
          <a:xfrm>
            <a:off x="187463" y="5991099"/>
            <a:ext cx="1785173" cy="670572"/>
          </a:xfrm>
          <a:prstGeom prst="rect">
            <a:avLst/>
          </a:prstGeom>
        </p:spPr>
      </p:pic>
    </p:spTree>
    <p:extLst>
      <p:ext uri="{BB962C8B-B14F-4D97-AF65-F5344CB8AC3E}">
        <p14:creationId xmlns:p14="http://schemas.microsoft.com/office/powerpoint/2010/main" val="7425881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reeform 821"/>
          <p:cNvSpPr>
            <a:spLocks noEditPoints="1"/>
          </p:cNvSpPr>
          <p:nvPr/>
        </p:nvSpPr>
        <p:spPr bwMode="auto">
          <a:xfrm>
            <a:off x="5796175" y="2492538"/>
            <a:ext cx="546010" cy="54600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33"/>
          <p:cNvSpPr>
            <a:spLocks noEditPoints="1"/>
          </p:cNvSpPr>
          <p:nvPr/>
        </p:nvSpPr>
        <p:spPr bwMode="auto">
          <a:xfrm>
            <a:off x="6797595" y="4553893"/>
            <a:ext cx="540998" cy="5524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1" name="Group 844"/>
          <p:cNvGrpSpPr>
            <a:grpSpLocks noChangeAspect="1"/>
          </p:cNvGrpSpPr>
          <p:nvPr/>
        </p:nvGrpSpPr>
        <p:grpSpPr bwMode="auto">
          <a:xfrm>
            <a:off x="2925596" y="3531114"/>
            <a:ext cx="551000" cy="551000"/>
            <a:chOff x="4301" y="3046"/>
            <a:chExt cx="340" cy="340"/>
          </a:xfrm>
          <a:solidFill>
            <a:schemeClr val="bg1"/>
          </a:solidFill>
        </p:grpSpPr>
        <p:sp>
          <p:nvSpPr>
            <p:cNvPr id="142"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51"/>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5" name="Group 844">
            <a:extLst>
              <a:ext uri="{FF2B5EF4-FFF2-40B4-BE49-F238E27FC236}">
                <a16:creationId xmlns:a16="http://schemas.microsoft.com/office/drawing/2014/main" id="{120BB7FB-B68B-413C-A18D-6DBB978B7259}"/>
              </a:ext>
            </a:extLst>
          </p:cNvPr>
          <p:cNvGrpSpPr>
            <a:grpSpLocks noChangeAspect="1"/>
          </p:cNvGrpSpPr>
          <p:nvPr/>
        </p:nvGrpSpPr>
        <p:grpSpPr bwMode="auto">
          <a:xfrm>
            <a:off x="3801223" y="6268521"/>
            <a:ext cx="551000" cy="551000"/>
            <a:chOff x="4301" y="3046"/>
            <a:chExt cx="340" cy="340"/>
          </a:xfrm>
          <a:solidFill>
            <a:schemeClr val="bg1"/>
          </a:solidFill>
        </p:grpSpPr>
        <p:sp>
          <p:nvSpPr>
            <p:cNvPr id="47" name="Freeform 846">
              <a:extLst>
                <a:ext uri="{FF2B5EF4-FFF2-40B4-BE49-F238E27FC236}">
                  <a16:creationId xmlns:a16="http://schemas.microsoft.com/office/drawing/2014/main" id="{3B6C448C-B986-4660-B9F4-D572696EF617}"/>
                </a:ext>
              </a:extLst>
            </p:cNvPr>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47">
              <a:extLst>
                <a:ext uri="{FF2B5EF4-FFF2-40B4-BE49-F238E27FC236}">
                  <a16:creationId xmlns:a16="http://schemas.microsoft.com/office/drawing/2014/main" id="{8134DCF3-A19E-47C1-92EC-1499BD45A06E}"/>
                </a:ext>
              </a:extLst>
            </p:cNvPr>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848">
              <a:extLst>
                <a:ext uri="{FF2B5EF4-FFF2-40B4-BE49-F238E27FC236}">
                  <a16:creationId xmlns:a16="http://schemas.microsoft.com/office/drawing/2014/main" id="{370D407A-292C-400A-9944-E0FAF4598E4D}"/>
                </a:ext>
              </a:extLst>
            </p:cNvPr>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849">
              <a:extLst>
                <a:ext uri="{FF2B5EF4-FFF2-40B4-BE49-F238E27FC236}">
                  <a16:creationId xmlns:a16="http://schemas.microsoft.com/office/drawing/2014/main" id="{4E848F1B-1DB5-44ED-BDCE-95D2A752E267}"/>
                </a:ext>
              </a:extLst>
            </p:cNvPr>
            <p:cNvSpPr>
              <a:spLocks noEditPoints="1"/>
            </p:cNvSpPr>
            <p:nvPr/>
          </p:nvSpPr>
          <p:spPr bwMode="auto">
            <a:xfrm flipH="1">
              <a:off x="4499" y="3188"/>
              <a:ext cx="48" cy="120"/>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850">
              <a:extLst>
                <a:ext uri="{FF2B5EF4-FFF2-40B4-BE49-F238E27FC236}">
                  <a16:creationId xmlns:a16="http://schemas.microsoft.com/office/drawing/2014/main" id="{8E0CA98E-9483-4157-806C-BFCC71B9A608}"/>
                </a:ext>
              </a:extLst>
            </p:cNvPr>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851">
              <a:extLst>
                <a:ext uri="{FF2B5EF4-FFF2-40B4-BE49-F238E27FC236}">
                  <a16:creationId xmlns:a16="http://schemas.microsoft.com/office/drawing/2014/main" id="{AFFC20FD-5A60-4420-9689-476E314363E0}"/>
                </a:ext>
              </a:extLst>
            </p:cNvPr>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 name="Group 5">
            <a:extLst>
              <a:ext uri="{FF2B5EF4-FFF2-40B4-BE49-F238E27FC236}">
                <a16:creationId xmlns:a16="http://schemas.microsoft.com/office/drawing/2014/main" id="{A2984100-C80E-44BF-B302-21AC3BCBEB41}"/>
              </a:ext>
            </a:extLst>
          </p:cNvPr>
          <p:cNvGrpSpPr/>
          <p:nvPr/>
        </p:nvGrpSpPr>
        <p:grpSpPr>
          <a:xfrm>
            <a:off x="6308827" y="1946162"/>
            <a:ext cx="5299652" cy="3725604"/>
            <a:chOff x="6468893" y="3771648"/>
            <a:chExt cx="5086696" cy="3295841"/>
          </a:xfrm>
        </p:grpSpPr>
        <p:grpSp>
          <p:nvGrpSpPr>
            <p:cNvPr id="34" name="Group 33">
              <a:extLst>
                <a:ext uri="{FF2B5EF4-FFF2-40B4-BE49-F238E27FC236}">
                  <a16:creationId xmlns:a16="http://schemas.microsoft.com/office/drawing/2014/main" id="{901C2120-6AB1-4E88-AAAE-689C34BF1FB0}"/>
                </a:ext>
              </a:extLst>
            </p:cNvPr>
            <p:cNvGrpSpPr/>
            <p:nvPr/>
          </p:nvGrpSpPr>
          <p:grpSpPr>
            <a:xfrm>
              <a:off x="6845787" y="3771648"/>
              <a:ext cx="3630276" cy="2640990"/>
              <a:chOff x="2852201" y="3993662"/>
              <a:chExt cx="2910424" cy="2282825"/>
            </a:xfrm>
            <a:solidFill>
              <a:schemeClr val="accent1"/>
            </a:solidFill>
          </p:grpSpPr>
          <p:sp>
            <p:nvSpPr>
              <p:cNvPr id="35" name="Freeform 19">
                <a:extLst>
                  <a:ext uri="{FF2B5EF4-FFF2-40B4-BE49-F238E27FC236}">
                    <a16:creationId xmlns:a16="http://schemas.microsoft.com/office/drawing/2014/main" id="{04F283A7-A143-4B04-BEC4-73ABC7056D42}"/>
                  </a:ext>
                </a:extLst>
              </p:cNvPr>
              <p:cNvSpPr>
                <a:spLocks/>
              </p:cNvSpPr>
              <p:nvPr/>
            </p:nvSpPr>
            <p:spPr bwMode="blackWhite">
              <a:xfrm>
                <a:off x="3617913" y="3993662"/>
                <a:ext cx="1195387" cy="974725"/>
              </a:xfrm>
              <a:custGeom>
                <a:avLst/>
                <a:gdLst>
                  <a:gd name="T0" fmla="*/ 2147483647 w 973"/>
                  <a:gd name="T1" fmla="*/ 2147483647 h 805"/>
                  <a:gd name="T2" fmla="*/ 2147483647 w 973"/>
                  <a:gd name="T3" fmla="*/ 2147483647 h 805"/>
                  <a:gd name="T4" fmla="*/ 2147483647 w 973"/>
                  <a:gd name="T5" fmla="*/ 2147483647 h 805"/>
                  <a:gd name="T6" fmla="*/ 2147483647 w 973"/>
                  <a:gd name="T7" fmla="*/ 2147483647 h 805"/>
                  <a:gd name="T8" fmla="*/ 2147483647 w 973"/>
                  <a:gd name="T9" fmla="*/ 2147483647 h 805"/>
                  <a:gd name="T10" fmla="*/ 2147483647 w 973"/>
                  <a:gd name="T11" fmla="*/ 2147483647 h 805"/>
                  <a:gd name="T12" fmla="*/ 2147483647 w 973"/>
                  <a:gd name="T13" fmla="*/ 2147483647 h 805"/>
                  <a:gd name="T14" fmla="*/ 2147483647 w 973"/>
                  <a:gd name="T15" fmla="*/ 2147483647 h 805"/>
                  <a:gd name="T16" fmla="*/ 2147483647 w 973"/>
                  <a:gd name="T17" fmla="*/ 2147483647 h 805"/>
                  <a:gd name="T18" fmla="*/ 2147483647 w 973"/>
                  <a:gd name="T19" fmla="*/ 2147483647 h 805"/>
                  <a:gd name="T20" fmla="*/ 2147483647 w 973"/>
                  <a:gd name="T21" fmla="*/ 2147483647 h 805"/>
                  <a:gd name="T22" fmla="*/ 2147483647 w 973"/>
                  <a:gd name="T23" fmla="*/ 2147483647 h 805"/>
                  <a:gd name="T24" fmla="*/ 2147483647 w 973"/>
                  <a:gd name="T25" fmla="*/ 2147483647 h 805"/>
                  <a:gd name="T26" fmla="*/ 2147483647 w 973"/>
                  <a:gd name="T27" fmla="*/ 0 h 805"/>
                  <a:gd name="T28" fmla="*/ 2147483647 w 973"/>
                  <a:gd name="T29" fmla="*/ 2147483647 h 805"/>
                  <a:gd name="T30" fmla="*/ 2147483647 w 973"/>
                  <a:gd name="T31" fmla="*/ 2147483647 h 805"/>
                  <a:gd name="T32" fmla="*/ 2147483647 w 973"/>
                  <a:gd name="T33" fmla="*/ 2147483647 h 805"/>
                  <a:gd name="T34" fmla="*/ 2147483647 w 973"/>
                  <a:gd name="T35" fmla="*/ 2147483647 h 805"/>
                  <a:gd name="T36" fmla="*/ 2147483647 w 973"/>
                  <a:gd name="T37" fmla="*/ 2147483647 h 805"/>
                  <a:gd name="T38" fmla="*/ 2147483647 w 973"/>
                  <a:gd name="T39" fmla="*/ 2147483647 h 805"/>
                  <a:gd name="T40" fmla="*/ 2147483647 w 973"/>
                  <a:gd name="T41" fmla="*/ 2147483647 h 805"/>
                  <a:gd name="T42" fmla="*/ 2147483647 w 973"/>
                  <a:gd name="T43" fmla="*/ 2147483647 h 805"/>
                  <a:gd name="T44" fmla="*/ 2147483647 w 973"/>
                  <a:gd name="T45" fmla="*/ 2147483647 h 805"/>
                  <a:gd name="T46" fmla="*/ 2147483647 w 973"/>
                  <a:gd name="T47" fmla="*/ 2147483647 h 805"/>
                  <a:gd name="T48" fmla="*/ 2147483647 w 973"/>
                  <a:gd name="T49" fmla="*/ 2147483647 h 805"/>
                  <a:gd name="T50" fmla="*/ 2147483647 w 973"/>
                  <a:gd name="T51" fmla="*/ 2147483647 h 805"/>
                  <a:gd name="T52" fmla="*/ 2147483647 w 973"/>
                  <a:gd name="T53" fmla="*/ 2147483647 h 805"/>
                  <a:gd name="T54" fmla="*/ 2147483647 w 973"/>
                  <a:gd name="T55" fmla="*/ 2147483647 h 805"/>
                  <a:gd name="T56" fmla="*/ 2147483647 w 973"/>
                  <a:gd name="T57" fmla="*/ 2147483647 h 805"/>
                  <a:gd name="T58" fmla="*/ 0 w 973"/>
                  <a:gd name="T59" fmla="*/ 2147483647 h 805"/>
                  <a:gd name="T60" fmla="*/ 2147483647 w 973"/>
                  <a:gd name="T61" fmla="*/ 2147483647 h 805"/>
                  <a:gd name="T62" fmla="*/ 2147483647 w 973"/>
                  <a:gd name="T63" fmla="*/ 2147483647 h 8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3"/>
                  <a:gd name="T97" fmla="*/ 0 h 805"/>
                  <a:gd name="T98" fmla="*/ 973 w 973"/>
                  <a:gd name="T99" fmla="*/ 805 h 8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rgbClr val="BBA07A"/>
              </a:solidFill>
              <a:ln w="6350" cap="rnd">
                <a:solidFill>
                  <a:schemeClr val="bg1"/>
                </a:solidFill>
                <a:round/>
                <a:headEnd/>
                <a:tailEnd/>
              </a:ln>
            </p:spPr>
            <p:txBody>
              <a:bodyPr/>
              <a:lstStyle/>
              <a:p>
                <a:pPr>
                  <a:buClr>
                    <a:schemeClr val="bg1"/>
                  </a:buClr>
                </a:pPr>
                <a:endParaRPr lang="en-US" sz="1200" dirty="0">
                  <a:solidFill>
                    <a:schemeClr val="bg1"/>
                  </a:solidFill>
                </a:endParaRPr>
              </a:p>
            </p:txBody>
          </p:sp>
          <p:sp>
            <p:nvSpPr>
              <p:cNvPr id="36" name="Freeform 20">
                <a:extLst>
                  <a:ext uri="{FF2B5EF4-FFF2-40B4-BE49-F238E27FC236}">
                    <a16:creationId xmlns:a16="http://schemas.microsoft.com/office/drawing/2014/main" id="{52E7E2E7-96B4-41B6-A440-9D25C66BEFCF}"/>
                  </a:ext>
                </a:extLst>
              </p:cNvPr>
              <p:cNvSpPr>
                <a:spLocks/>
              </p:cNvSpPr>
              <p:nvPr/>
            </p:nvSpPr>
            <p:spPr bwMode="blackWhite">
              <a:xfrm>
                <a:off x="4679950" y="4155587"/>
                <a:ext cx="1082675" cy="992187"/>
              </a:xfrm>
              <a:custGeom>
                <a:avLst/>
                <a:gdLst>
                  <a:gd name="T0" fmla="*/ 2147483647 w 881"/>
                  <a:gd name="T1" fmla="*/ 2147483647 h 819"/>
                  <a:gd name="T2" fmla="*/ 2147483647 w 881"/>
                  <a:gd name="T3" fmla="*/ 2147483647 h 819"/>
                  <a:gd name="T4" fmla="*/ 2147483647 w 881"/>
                  <a:gd name="T5" fmla="*/ 2147483647 h 819"/>
                  <a:gd name="T6" fmla="*/ 2147483647 w 881"/>
                  <a:gd name="T7" fmla="*/ 2147483647 h 819"/>
                  <a:gd name="T8" fmla="*/ 2147483647 w 881"/>
                  <a:gd name="T9" fmla="*/ 2147483647 h 819"/>
                  <a:gd name="T10" fmla="*/ 2147483647 w 881"/>
                  <a:gd name="T11" fmla="*/ 2147483647 h 819"/>
                  <a:gd name="T12" fmla="*/ 2147483647 w 881"/>
                  <a:gd name="T13" fmla="*/ 2147483647 h 819"/>
                  <a:gd name="T14" fmla="*/ 2147483647 w 881"/>
                  <a:gd name="T15" fmla="*/ 2147483647 h 819"/>
                  <a:gd name="T16" fmla="*/ 2147483647 w 881"/>
                  <a:gd name="T17" fmla="*/ 2147483647 h 819"/>
                  <a:gd name="T18" fmla="*/ 2147483647 w 881"/>
                  <a:gd name="T19" fmla="*/ 2147483647 h 819"/>
                  <a:gd name="T20" fmla="*/ 2147483647 w 881"/>
                  <a:gd name="T21" fmla="*/ 2147483647 h 819"/>
                  <a:gd name="T22" fmla="*/ 2147483647 w 881"/>
                  <a:gd name="T23" fmla="*/ 2147483647 h 819"/>
                  <a:gd name="T24" fmla="*/ 2147483647 w 881"/>
                  <a:gd name="T25" fmla="*/ 2147483647 h 819"/>
                  <a:gd name="T26" fmla="*/ 2147483647 w 881"/>
                  <a:gd name="T27" fmla="*/ 2147483647 h 819"/>
                  <a:gd name="T28" fmla="*/ 2147483647 w 881"/>
                  <a:gd name="T29" fmla="*/ 2147483647 h 819"/>
                  <a:gd name="T30" fmla="*/ 2147483647 w 881"/>
                  <a:gd name="T31" fmla="*/ 2147483647 h 819"/>
                  <a:gd name="T32" fmla="*/ 2147483647 w 881"/>
                  <a:gd name="T33" fmla="*/ 2147483647 h 819"/>
                  <a:gd name="T34" fmla="*/ 2147483647 w 881"/>
                  <a:gd name="T35" fmla="*/ 2147483647 h 819"/>
                  <a:gd name="T36" fmla="*/ 2147483647 w 881"/>
                  <a:gd name="T37" fmla="*/ 2147483647 h 819"/>
                  <a:gd name="T38" fmla="*/ 2147483647 w 881"/>
                  <a:gd name="T39" fmla="*/ 2147483647 h 819"/>
                  <a:gd name="T40" fmla="*/ 0 w 881"/>
                  <a:gd name="T41" fmla="*/ 0 h 819"/>
                  <a:gd name="T42" fmla="*/ 2147483647 w 881"/>
                  <a:gd name="T43" fmla="*/ 2147483647 h 819"/>
                  <a:gd name="T44" fmla="*/ 2147483647 w 881"/>
                  <a:gd name="T45" fmla="*/ 2147483647 h 819"/>
                  <a:gd name="T46" fmla="*/ 2147483647 w 881"/>
                  <a:gd name="T47" fmla="*/ 2147483647 h 819"/>
                  <a:gd name="T48" fmla="*/ 2147483647 w 881"/>
                  <a:gd name="T49" fmla="*/ 2147483647 h 819"/>
                  <a:gd name="T50" fmla="*/ 2147483647 w 881"/>
                  <a:gd name="T51" fmla="*/ 2147483647 h 819"/>
                  <a:gd name="T52" fmla="*/ 2147483647 w 881"/>
                  <a:gd name="T53" fmla="*/ 2147483647 h 819"/>
                  <a:gd name="T54" fmla="*/ 2147483647 w 881"/>
                  <a:gd name="T55" fmla="*/ 2147483647 h 819"/>
                  <a:gd name="T56" fmla="*/ 2147483647 w 881"/>
                  <a:gd name="T57" fmla="*/ 2147483647 h 819"/>
                  <a:gd name="T58" fmla="*/ 2147483647 w 881"/>
                  <a:gd name="T59" fmla="*/ 2147483647 h 819"/>
                  <a:gd name="T60" fmla="*/ 2147483647 w 881"/>
                  <a:gd name="T61" fmla="*/ 2147483647 h 819"/>
                  <a:gd name="T62" fmla="*/ 2147483647 w 881"/>
                  <a:gd name="T63" fmla="*/ 2147483647 h 819"/>
                  <a:gd name="T64" fmla="*/ 2147483647 w 881"/>
                  <a:gd name="T65" fmla="*/ 2147483647 h 8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1"/>
                  <a:gd name="T100" fmla="*/ 0 h 819"/>
                  <a:gd name="T101" fmla="*/ 881 w 881"/>
                  <a:gd name="T102" fmla="*/ 819 h 8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rgbClr val="BBA07A"/>
              </a:solidFill>
              <a:ln w="6350" cap="rnd">
                <a:solidFill>
                  <a:schemeClr val="bg1"/>
                </a:solidFill>
                <a:round/>
                <a:headEnd/>
                <a:tailEnd/>
              </a:ln>
            </p:spPr>
            <p:txBody>
              <a:bodyPr/>
              <a:lstStyle/>
              <a:p>
                <a:pPr>
                  <a:buClr>
                    <a:schemeClr val="bg1"/>
                  </a:buClr>
                </a:pPr>
                <a:endParaRPr lang="en-US" sz="1200" dirty="0">
                  <a:solidFill>
                    <a:schemeClr val="bg1"/>
                  </a:solidFill>
                </a:endParaRPr>
              </a:p>
            </p:txBody>
          </p:sp>
          <p:sp>
            <p:nvSpPr>
              <p:cNvPr id="37" name="Freeform 21">
                <a:extLst>
                  <a:ext uri="{FF2B5EF4-FFF2-40B4-BE49-F238E27FC236}">
                    <a16:creationId xmlns:a16="http://schemas.microsoft.com/office/drawing/2014/main" id="{5D64AF62-27CF-4E70-AC45-5D078F0A2DB2}"/>
                  </a:ext>
                </a:extLst>
              </p:cNvPr>
              <p:cNvSpPr>
                <a:spLocks/>
              </p:cNvSpPr>
              <p:nvPr/>
            </p:nvSpPr>
            <p:spPr bwMode="blackWhite">
              <a:xfrm>
                <a:off x="4845050" y="4968387"/>
                <a:ext cx="817563" cy="1250950"/>
              </a:xfrm>
              <a:custGeom>
                <a:avLst/>
                <a:gdLst>
                  <a:gd name="T0" fmla="*/ 2147483647 w 666"/>
                  <a:gd name="T1" fmla="*/ 2147483647 h 1033"/>
                  <a:gd name="T2" fmla="*/ 2147483647 w 666"/>
                  <a:gd name="T3" fmla="*/ 2147483647 h 1033"/>
                  <a:gd name="T4" fmla="*/ 2147483647 w 666"/>
                  <a:gd name="T5" fmla="*/ 2147483647 h 1033"/>
                  <a:gd name="T6" fmla="*/ 2147483647 w 666"/>
                  <a:gd name="T7" fmla="*/ 2147483647 h 1033"/>
                  <a:gd name="T8" fmla="*/ 2147483647 w 666"/>
                  <a:gd name="T9" fmla="*/ 2147483647 h 1033"/>
                  <a:gd name="T10" fmla="*/ 2147483647 w 666"/>
                  <a:gd name="T11" fmla="*/ 2147483647 h 1033"/>
                  <a:gd name="T12" fmla="*/ 2147483647 w 666"/>
                  <a:gd name="T13" fmla="*/ 2147483647 h 1033"/>
                  <a:gd name="T14" fmla="*/ 2147483647 w 666"/>
                  <a:gd name="T15" fmla="*/ 2147483647 h 1033"/>
                  <a:gd name="T16" fmla="*/ 2147483647 w 666"/>
                  <a:gd name="T17" fmla="*/ 2147483647 h 1033"/>
                  <a:gd name="T18" fmla="*/ 2147483647 w 666"/>
                  <a:gd name="T19" fmla="*/ 2147483647 h 1033"/>
                  <a:gd name="T20" fmla="*/ 2147483647 w 666"/>
                  <a:gd name="T21" fmla="*/ 2147483647 h 1033"/>
                  <a:gd name="T22" fmla="*/ 0 w 666"/>
                  <a:gd name="T23" fmla="*/ 2147483647 h 1033"/>
                  <a:gd name="T24" fmla="*/ 0 w 666"/>
                  <a:gd name="T25" fmla="*/ 2147483647 h 1033"/>
                  <a:gd name="T26" fmla="*/ 2147483647 w 666"/>
                  <a:gd name="T27" fmla="*/ 2147483647 h 1033"/>
                  <a:gd name="T28" fmla="*/ 2147483647 w 666"/>
                  <a:gd name="T29" fmla="*/ 2147483647 h 1033"/>
                  <a:gd name="T30" fmla="*/ 2147483647 w 666"/>
                  <a:gd name="T31" fmla="*/ 2147483647 h 1033"/>
                  <a:gd name="T32" fmla="*/ 2147483647 w 666"/>
                  <a:gd name="T33" fmla="*/ 2147483647 h 1033"/>
                  <a:gd name="T34" fmla="*/ 2147483647 w 666"/>
                  <a:gd name="T35" fmla="*/ 2147483647 h 1033"/>
                  <a:gd name="T36" fmla="*/ 2147483647 w 666"/>
                  <a:gd name="T37" fmla="*/ 2147483647 h 1033"/>
                  <a:gd name="T38" fmla="*/ 2147483647 w 666"/>
                  <a:gd name="T39" fmla="*/ 2147483647 h 1033"/>
                  <a:gd name="T40" fmla="*/ 2147483647 w 666"/>
                  <a:gd name="T41" fmla="*/ 2147483647 h 1033"/>
                  <a:gd name="T42" fmla="*/ 2147483647 w 666"/>
                  <a:gd name="T43" fmla="*/ 2147483647 h 1033"/>
                  <a:gd name="T44" fmla="*/ 2147483647 w 666"/>
                  <a:gd name="T45" fmla="*/ 2147483647 h 1033"/>
                  <a:gd name="T46" fmla="*/ 2147483647 w 666"/>
                  <a:gd name="T47" fmla="*/ 2147483647 h 1033"/>
                  <a:gd name="T48" fmla="*/ 2147483647 w 666"/>
                  <a:gd name="T49" fmla="*/ 2147483647 h 1033"/>
                  <a:gd name="T50" fmla="*/ 2147483647 w 666"/>
                  <a:gd name="T51" fmla="*/ 2147483647 h 1033"/>
                  <a:gd name="T52" fmla="*/ 2147483647 w 666"/>
                  <a:gd name="T53" fmla="*/ 2147483647 h 1033"/>
                  <a:gd name="T54" fmla="*/ 2147483647 w 666"/>
                  <a:gd name="T55" fmla="*/ 2147483647 h 1033"/>
                  <a:gd name="T56" fmla="*/ 2147483647 w 666"/>
                  <a:gd name="T57" fmla="*/ 2147483647 h 1033"/>
                  <a:gd name="T58" fmla="*/ 2147483647 w 666"/>
                  <a:gd name="T59" fmla="*/ 2147483647 h 1033"/>
                  <a:gd name="T60" fmla="*/ 2147483647 w 666"/>
                  <a:gd name="T61" fmla="*/ 2147483647 h 1033"/>
                  <a:gd name="T62" fmla="*/ 2147483647 w 666"/>
                  <a:gd name="T63" fmla="*/ 0 h 1033"/>
                  <a:gd name="T64" fmla="*/ 2147483647 w 666"/>
                  <a:gd name="T65" fmla="*/ 2147483647 h 1033"/>
                  <a:gd name="T66" fmla="*/ 2147483647 w 666"/>
                  <a:gd name="T67" fmla="*/ 2147483647 h 10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6"/>
                  <a:gd name="T103" fmla="*/ 0 h 1033"/>
                  <a:gd name="T104" fmla="*/ 666 w 666"/>
                  <a:gd name="T105" fmla="*/ 1033 h 10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BBA07A"/>
              </a:solidFill>
              <a:ln w="6350" cap="rnd">
                <a:solidFill>
                  <a:schemeClr val="bg1"/>
                </a:solidFill>
                <a:round/>
                <a:headEnd/>
                <a:tailEnd/>
              </a:ln>
            </p:spPr>
            <p:txBody>
              <a:bodyPr/>
              <a:lstStyle/>
              <a:p>
                <a:pPr>
                  <a:buClr>
                    <a:schemeClr val="bg1"/>
                  </a:buClr>
                </a:pPr>
                <a:endParaRPr lang="en-US" sz="1200" dirty="0">
                  <a:solidFill>
                    <a:schemeClr val="bg1"/>
                  </a:solidFill>
                </a:endParaRPr>
              </a:p>
            </p:txBody>
          </p:sp>
          <p:sp>
            <p:nvSpPr>
              <p:cNvPr id="38" name="Freeform 22">
                <a:extLst>
                  <a:ext uri="{FF2B5EF4-FFF2-40B4-BE49-F238E27FC236}">
                    <a16:creationId xmlns:a16="http://schemas.microsoft.com/office/drawing/2014/main" id="{8F6845A2-5FB7-412E-86D0-F576FE9F587B}"/>
                  </a:ext>
                </a:extLst>
              </p:cNvPr>
              <p:cNvSpPr>
                <a:spLocks/>
              </p:cNvSpPr>
              <p:nvPr/>
            </p:nvSpPr>
            <p:spPr bwMode="blackWhite">
              <a:xfrm>
                <a:off x="3822700" y="5504962"/>
                <a:ext cx="1265238" cy="771525"/>
              </a:xfrm>
              <a:custGeom>
                <a:avLst/>
                <a:gdLst>
                  <a:gd name="T0" fmla="*/ 972882 w 1030"/>
                  <a:gd name="T1" fmla="*/ 195001 h 637"/>
                  <a:gd name="T2" fmla="*/ 924975 w 1030"/>
                  <a:gd name="T3" fmla="*/ 211957 h 637"/>
                  <a:gd name="T4" fmla="*/ 874611 w 1030"/>
                  <a:gd name="T5" fmla="*/ 226492 h 637"/>
                  <a:gd name="T6" fmla="*/ 823019 w 1030"/>
                  <a:gd name="T7" fmla="*/ 233759 h 637"/>
                  <a:gd name="T8" fmla="*/ 771427 w 1030"/>
                  <a:gd name="T9" fmla="*/ 237392 h 637"/>
                  <a:gd name="T10" fmla="*/ 719834 w 1030"/>
                  <a:gd name="T11" fmla="*/ 234970 h 637"/>
                  <a:gd name="T12" fmla="*/ 668242 w 1030"/>
                  <a:gd name="T13" fmla="*/ 227703 h 637"/>
                  <a:gd name="T14" fmla="*/ 616650 w 1030"/>
                  <a:gd name="T15" fmla="*/ 216802 h 637"/>
                  <a:gd name="T16" fmla="*/ 567514 w 1030"/>
                  <a:gd name="T17" fmla="*/ 201057 h 637"/>
                  <a:gd name="T18" fmla="*/ 520836 w 1030"/>
                  <a:gd name="T19" fmla="*/ 179255 h 637"/>
                  <a:gd name="T20" fmla="*/ 476614 w 1030"/>
                  <a:gd name="T21" fmla="*/ 153821 h 637"/>
                  <a:gd name="T22" fmla="*/ 605594 w 1030"/>
                  <a:gd name="T23" fmla="*/ 0 h 637"/>
                  <a:gd name="T24" fmla="*/ 89672 w 1030"/>
                  <a:gd name="T25" fmla="*/ 184100 h 637"/>
                  <a:gd name="T26" fmla="*/ 38080 w 1030"/>
                  <a:gd name="T27" fmla="*/ 488108 h 637"/>
                  <a:gd name="T28" fmla="*/ 40537 w 1030"/>
                  <a:gd name="T29" fmla="*/ 490530 h 637"/>
                  <a:gd name="T30" fmla="*/ 0 w 1030"/>
                  <a:gd name="T31" fmla="*/ 712177 h 637"/>
                  <a:gd name="T32" fmla="*/ 127752 w 1030"/>
                  <a:gd name="T33" fmla="*/ 560779 h 637"/>
                  <a:gd name="T34" fmla="*/ 190400 w 1030"/>
                  <a:gd name="T35" fmla="*/ 603170 h 637"/>
                  <a:gd name="T36" fmla="*/ 255504 w 1030"/>
                  <a:gd name="T37" fmla="*/ 641928 h 637"/>
                  <a:gd name="T38" fmla="*/ 321837 w 1030"/>
                  <a:gd name="T39" fmla="*/ 674630 h 637"/>
                  <a:gd name="T40" fmla="*/ 391855 w 1030"/>
                  <a:gd name="T41" fmla="*/ 702487 h 637"/>
                  <a:gd name="T42" fmla="*/ 463102 w 1030"/>
                  <a:gd name="T43" fmla="*/ 726711 h 637"/>
                  <a:gd name="T44" fmla="*/ 534348 w 1030"/>
                  <a:gd name="T45" fmla="*/ 744879 h 637"/>
                  <a:gd name="T46" fmla="*/ 609280 w 1030"/>
                  <a:gd name="T47" fmla="*/ 759413 h 637"/>
                  <a:gd name="T48" fmla="*/ 684211 w 1030"/>
                  <a:gd name="T49" fmla="*/ 767891 h 637"/>
                  <a:gd name="T50" fmla="*/ 759143 w 1030"/>
                  <a:gd name="T51" fmla="*/ 770314 h 637"/>
                  <a:gd name="T52" fmla="*/ 834074 w 1030"/>
                  <a:gd name="T53" fmla="*/ 767891 h 637"/>
                  <a:gd name="T54" fmla="*/ 909006 w 1030"/>
                  <a:gd name="T55" fmla="*/ 760624 h 637"/>
                  <a:gd name="T56" fmla="*/ 983937 w 1030"/>
                  <a:gd name="T57" fmla="*/ 747301 h 637"/>
                  <a:gd name="T58" fmla="*/ 1055184 w 1030"/>
                  <a:gd name="T59" fmla="*/ 730345 h 637"/>
                  <a:gd name="T60" fmla="*/ 1126430 w 1030"/>
                  <a:gd name="T61" fmla="*/ 708543 h 637"/>
                  <a:gd name="T62" fmla="*/ 1196448 w 1030"/>
                  <a:gd name="T63" fmla="*/ 679475 h 637"/>
                  <a:gd name="T64" fmla="*/ 1264010 w 1030"/>
                  <a:gd name="T65" fmla="*/ 646773 h 637"/>
                  <a:gd name="T66" fmla="*/ 976567 w 1030"/>
                  <a:gd name="T67" fmla="*/ 482052 h 637"/>
                  <a:gd name="T68" fmla="*/ 972882 w 1030"/>
                  <a:gd name="T69" fmla="*/ 195001 h 6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0"/>
                  <a:gd name="T106" fmla="*/ 0 h 637"/>
                  <a:gd name="T107" fmla="*/ 1030 w 1030"/>
                  <a:gd name="T108" fmla="*/ 637 h 6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BBA07A"/>
              </a:solidFill>
              <a:ln w="6350" cap="rnd">
                <a:solidFill>
                  <a:schemeClr val="bg1"/>
                </a:solidFill>
                <a:round/>
                <a:headEnd/>
                <a:tailEnd/>
              </a:ln>
            </p:spPr>
            <p:txBody>
              <a:bodyPr/>
              <a:lstStyle/>
              <a:p>
                <a:pPr>
                  <a:buClr>
                    <a:schemeClr val="bg1"/>
                  </a:buClr>
                  <a:defRPr/>
                </a:pPr>
                <a:endParaRPr lang="en-US" sz="1200" dirty="0">
                  <a:solidFill>
                    <a:schemeClr val="bg1"/>
                  </a:solidFill>
                </a:endParaRPr>
              </a:p>
            </p:txBody>
          </p:sp>
          <p:sp>
            <p:nvSpPr>
              <p:cNvPr id="39" name="Freeform 23">
                <a:extLst>
                  <a:ext uri="{FF2B5EF4-FFF2-40B4-BE49-F238E27FC236}">
                    <a16:creationId xmlns:a16="http://schemas.microsoft.com/office/drawing/2014/main" id="{1B35A180-F65B-4AA4-ACB6-609B1150CA06}"/>
                  </a:ext>
                </a:extLst>
              </p:cNvPr>
              <p:cNvSpPr>
                <a:spLocks/>
              </p:cNvSpPr>
              <p:nvPr/>
            </p:nvSpPr>
            <p:spPr bwMode="blackWhite">
              <a:xfrm>
                <a:off x="3375025" y="4773124"/>
                <a:ext cx="855663" cy="1174750"/>
              </a:xfrm>
              <a:custGeom>
                <a:avLst/>
                <a:gdLst>
                  <a:gd name="T0" fmla="*/ 795509 w 697"/>
                  <a:gd name="T1" fmla="*/ 773085 h 971"/>
                  <a:gd name="T2" fmla="*/ 762363 w 697"/>
                  <a:gd name="T3" fmla="*/ 729531 h 971"/>
                  <a:gd name="T4" fmla="*/ 735355 w 697"/>
                  <a:gd name="T5" fmla="*/ 681137 h 971"/>
                  <a:gd name="T6" fmla="*/ 712030 w 697"/>
                  <a:gd name="T7" fmla="*/ 631534 h 971"/>
                  <a:gd name="T8" fmla="*/ 694843 w 697"/>
                  <a:gd name="T9" fmla="*/ 580721 h 971"/>
                  <a:gd name="T10" fmla="*/ 682566 w 697"/>
                  <a:gd name="T11" fmla="*/ 527488 h 971"/>
                  <a:gd name="T12" fmla="*/ 676428 w 697"/>
                  <a:gd name="T13" fmla="*/ 474255 h 971"/>
                  <a:gd name="T14" fmla="*/ 675200 w 697"/>
                  <a:gd name="T15" fmla="*/ 419813 h 971"/>
                  <a:gd name="T16" fmla="*/ 680111 w 697"/>
                  <a:gd name="T17" fmla="*/ 365370 h 971"/>
                  <a:gd name="T18" fmla="*/ 854435 w 697"/>
                  <a:gd name="T19" fmla="*/ 445219 h 971"/>
                  <a:gd name="T20" fmla="*/ 546298 w 697"/>
                  <a:gd name="T21" fmla="*/ 0 h 971"/>
                  <a:gd name="T22" fmla="*/ 0 w 697"/>
                  <a:gd name="T23" fmla="*/ 53233 h 971"/>
                  <a:gd name="T24" fmla="*/ 181690 w 697"/>
                  <a:gd name="T25" fmla="*/ 136711 h 971"/>
                  <a:gd name="T26" fmla="*/ 163276 w 697"/>
                  <a:gd name="T27" fmla="*/ 209302 h 971"/>
                  <a:gd name="T28" fmla="*/ 148544 w 697"/>
                  <a:gd name="T29" fmla="*/ 281892 h 971"/>
                  <a:gd name="T30" fmla="*/ 142406 w 697"/>
                  <a:gd name="T31" fmla="*/ 356901 h 971"/>
                  <a:gd name="T32" fmla="*/ 137495 w 697"/>
                  <a:gd name="T33" fmla="*/ 431911 h 971"/>
                  <a:gd name="T34" fmla="*/ 139951 w 697"/>
                  <a:gd name="T35" fmla="*/ 505711 h 971"/>
                  <a:gd name="T36" fmla="*/ 147316 w 697"/>
                  <a:gd name="T37" fmla="*/ 579511 h 971"/>
                  <a:gd name="T38" fmla="*/ 160820 w 697"/>
                  <a:gd name="T39" fmla="*/ 653311 h 971"/>
                  <a:gd name="T40" fmla="*/ 178007 w 697"/>
                  <a:gd name="T41" fmla="*/ 724691 h 971"/>
                  <a:gd name="T42" fmla="*/ 200105 w 697"/>
                  <a:gd name="T43" fmla="*/ 797282 h 971"/>
                  <a:gd name="T44" fmla="*/ 229568 w 697"/>
                  <a:gd name="T45" fmla="*/ 866242 h 971"/>
                  <a:gd name="T46" fmla="*/ 262714 w 697"/>
                  <a:gd name="T47" fmla="*/ 932783 h 971"/>
                  <a:gd name="T48" fmla="*/ 299543 w 697"/>
                  <a:gd name="T49" fmla="*/ 998114 h 971"/>
                  <a:gd name="T50" fmla="*/ 341283 w 697"/>
                  <a:gd name="T51" fmla="*/ 1059816 h 971"/>
                  <a:gd name="T52" fmla="*/ 387933 w 697"/>
                  <a:gd name="T53" fmla="*/ 1119098 h 971"/>
                  <a:gd name="T54" fmla="*/ 438266 w 697"/>
                  <a:gd name="T55" fmla="*/ 1173540 h 971"/>
                  <a:gd name="T56" fmla="*/ 489827 w 697"/>
                  <a:gd name="T57" fmla="*/ 883180 h 971"/>
                  <a:gd name="T58" fmla="*/ 795509 w 697"/>
                  <a:gd name="T59" fmla="*/ 773085 h 9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7"/>
                  <a:gd name="T91" fmla="*/ 0 h 971"/>
                  <a:gd name="T92" fmla="*/ 697 w 697"/>
                  <a:gd name="T93" fmla="*/ 971 h 9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rgbClr val="BBA07A"/>
              </a:solidFill>
              <a:ln w="6350" cap="rnd">
                <a:solidFill>
                  <a:schemeClr val="bg1"/>
                </a:solidFill>
                <a:round/>
                <a:headEnd/>
                <a:tailEnd/>
              </a:ln>
            </p:spPr>
            <p:txBody>
              <a:bodyPr/>
              <a:lstStyle/>
              <a:p>
                <a:pPr>
                  <a:buClr>
                    <a:schemeClr val="bg1"/>
                  </a:buClr>
                  <a:defRPr/>
                </a:pPr>
                <a:endParaRPr lang="en-US" sz="1200" dirty="0">
                  <a:solidFill>
                    <a:schemeClr val="bg1"/>
                  </a:solidFill>
                </a:endParaRPr>
              </a:p>
            </p:txBody>
          </p:sp>
          <p:sp>
            <p:nvSpPr>
              <p:cNvPr id="44" name="Rectangle 47">
                <a:extLst>
                  <a:ext uri="{FF2B5EF4-FFF2-40B4-BE49-F238E27FC236}">
                    <a16:creationId xmlns:a16="http://schemas.microsoft.com/office/drawing/2014/main" id="{12074023-F880-465C-9E46-5AAE905AAC81}"/>
                  </a:ext>
                </a:extLst>
              </p:cNvPr>
              <p:cNvSpPr>
                <a:spLocks noChangeArrowheads="1"/>
              </p:cNvSpPr>
              <p:nvPr/>
            </p:nvSpPr>
            <p:spPr bwMode="blackWhite">
              <a:xfrm>
                <a:off x="2852201" y="4052614"/>
                <a:ext cx="1045647" cy="404375"/>
              </a:xfrm>
              <a:prstGeom prst="rect">
                <a:avLst/>
              </a:prstGeom>
              <a:noFill/>
              <a:ln w="12700">
                <a:noFill/>
                <a:miter lim="800000"/>
                <a:headEnd/>
                <a:tailEnd/>
              </a:ln>
            </p:spPr>
            <p:txBody>
              <a:bodyPr wrap="square" lIns="0" tIns="0" rIns="0" bIns="0" anchor="ctr" anchorCtr="1">
                <a:spAutoFit/>
              </a:bodyPr>
              <a:lstStyle/>
              <a:p>
                <a:pPr algn="ctr" defTabSz="787400">
                  <a:lnSpc>
                    <a:spcPct val="95000"/>
                  </a:lnSpc>
                  <a:spcBef>
                    <a:spcPct val="80000"/>
                  </a:spcBef>
                  <a:buClr>
                    <a:schemeClr val="bg1"/>
                  </a:buClr>
                </a:pPr>
                <a:r>
                  <a:rPr lang="en-US" sz="1600" dirty="0">
                    <a:solidFill>
                      <a:srgbClr val="24234E"/>
                    </a:solidFill>
                    <a:latin typeface="Lato"/>
                  </a:rPr>
                  <a:t>More money more health </a:t>
                </a:r>
              </a:p>
            </p:txBody>
          </p:sp>
        </p:grpSp>
        <p:sp>
          <p:nvSpPr>
            <p:cNvPr id="2" name="Rectangle 47">
              <a:extLst>
                <a:ext uri="{FF2B5EF4-FFF2-40B4-BE49-F238E27FC236}">
                  <a16:creationId xmlns:a16="http://schemas.microsoft.com/office/drawing/2014/main" id="{6F54303A-F78A-44F9-BF94-9ACB5AB601B9}"/>
                </a:ext>
              </a:extLst>
            </p:cNvPr>
            <p:cNvSpPr>
              <a:spLocks noChangeArrowheads="1"/>
            </p:cNvSpPr>
            <p:nvPr/>
          </p:nvSpPr>
          <p:spPr bwMode="blackWhite">
            <a:xfrm>
              <a:off x="9771529" y="3852817"/>
              <a:ext cx="1291747" cy="467820"/>
            </a:xfrm>
            <a:prstGeom prst="rect">
              <a:avLst/>
            </a:prstGeom>
            <a:noFill/>
            <a:ln w="12700">
              <a:noFill/>
              <a:miter lim="800000"/>
              <a:headEnd/>
              <a:tailEnd/>
            </a:ln>
          </p:spPr>
          <p:txBody>
            <a:bodyPr wrap="square" lIns="0" tIns="0" rIns="0" bIns="0" anchor="ctr" anchorCtr="1">
              <a:spAutoFit/>
            </a:bodyPr>
            <a:lstStyle/>
            <a:p>
              <a:pPr algn="ctr" defTabSz="787400">
                <a:lnSpc>
                  <a:spcPct val="95000"/>
                </a:lnSpc>
                <a:spcBef>
                  <a:spcPct val="80000"/>
                </a:spcBef>
                <a:buClr>
                  <a:schemeClr val="bg1"/>
                </a:buClr>
              </a:pPr>
              <a:r>
                <a:rPr lang="en-US" sz="1600" dirty="0">
                  <a:solidFill>
                    <a:srgbClr val="24234E"/>
                  </a:solidFill>
                  <a:latin typeface="Lato"/>
                </a:rPr>
                <a:t>Ministry of finance  </a:t>
              </a:r>
            </a:p>
          </p:txBody>
        </p:sp>
        <p:sp>
          <p:nvSpPr>
            <p:cNvPr id="3" name="Rectangle 47">
              <a:extLst>
                <a:ext uri="{FF2B5EF4-FFF2-40B4-BE49-F238E27FC236}">
                  <a16:creationId xmlns:a16="http://schemas.microsoft.com/office/drawing/2014/main" id="{0AE88F1D-1250-4541-AFD0-51D6160675F2}"/>
                </a:ext>
              </a:extLst>
            </p:cNvPr>
            <p:cNvSpPr>
              <a:spLocks noChangeArrowheads="1"/>
            </p:cNvSpPr>
            <p:nvPr/>
          </p:nvSpPr>
          <p:spPr bwMode="blackWhite">
            <a:xfrm>
              <a:off x="10263842" y="5352934"/>
              <a:ext cx="1291747" cy="467820"/>
            </a:xfrm>
            <a:prstGeom prst="rect">
              <a:avLst/>
            </a:prstGeom>
            <a:noFill/>
            <a:ln w="12700">
              <a:noFill/>
              <a:miter lim="800000"/>
              <a:headEnd/>
              <a:tailEnd/>
            </a:ln>
          </p:spPr>
          <p:txBody>
            <a:bodyPr wrap="square" lIns="0" tIns="0" rIns="0" bIns="0" anchor="ctr" anchorCtr="1">
              <a:spAutoFit/>
            </a:bodyPr>
            <a:lstStyle/>
            <a:p>
              <a:pPr algn="ctr" defTabSz="787400">
                <a:lnSpc>
                  <a:spcPct val="95000"/>
                </a:lnSpc>
                <a:spcBef>
                  <a:spcPct val="80000"/>
                </a:spcBef>
                <a:buClr>
                  <a:schemeClr val="bg1"/>
                </a:buClr>
              </a:pPr>
              <a:r>
                <a:rPr lang="en-US" sz="1600" dirty="0">
                  <a:solidFill>
                    <a:srgbClr val="24234E"/>
                  </a:solidFill>
                  <a:latin typeface="Lato"/>
                </a:rPr>
                <a:t>Ministry of health  </a:t>
              </a:r>
            </a:p>
          </p:txBody>
        </p:sp>
        <p:sp>
          <p:nvSpPr>
            <p:cNvPr id="4" name="Rectangle 47">
              <a:extLst>
                <a:ext uri="{FF2B5EF4-FFF2-40B4-BE49-F238E27FC236}">
                  <a16:creationId xmlns:a16="http://schemas.microsoft.com/office/drawing/2014/main" id="{9CF79E57-89E1-4162-8232-DBD3E636F3E3}"/>
                </a:ext>
              </a:extLst>
            </p:cNvPr>
            <p:cNvSpPr>
              <a:spLocks noChangeArrowheads="1"/>
            </p:cNvSpPr>
            <p:nvPr/>
          </p:nvSpPr>
          <p:spPr bwMode="blackWhite">
            <a:xfrm>
              <a:off x="6468893" y="5296912"/>
              <a:ext cx="1291747" cy="467820"/>
            </a:xfrm>
            <a:prstGeom prst="rect">
              <a:avLst/>
            </a:prstGeom>
            <a:noFill/>
            <a:ln w="12700">
              <a:noFill/>
              <a:miter lim="800000"/>
              <a:headEnd/>
              <a:tailEnd/>
            </a:ln>
          </p:spPr>
          <p:txBody>
            <a:bodyPr wrap="square" lIns="0" tIns="0" rIns="0" bIns="0" anchor="ctr" anchorCtr="1">
              <a:spAutoFit/>
            </a:bodyPr>
            <a:lstStyle/>
            <a:p>
              <a:pPr algn="ctr" defTabSz="787400">
                <a:lnSpc>
                  <a:spcPct val="95000"/>
                </a:lnSpc>
                <a:spcBef>
                  <a:spcPct val="80000"/>
                </a:spcBef>
                <a:buClr>
                  <a:schemeClr val="bg1"/>
                </a:buClr>
              </a:pPr>
              <a:r>
                <a:rPr lang="en-US" sz="1600" dirty="0">
                  <a:solidFill>
                    <a:srgbClr val="24234E"/>
                  </a:solidFill>
                  <a:latin typeface="Lato"/>
                </a:rPr>
                <a:t>Ministry of ICT </a:t>
              </a:r>
            </a:p>
          </p:txBody>
        </p:sp>
        <p:sp>
          <p:nvSpPr>
            <p:cNvPr id="5" name="Rectangle 47">
              <a:extLst>
                <a:ext uri="{FF2B5EF4-FFF2-40B4-BE49-F238E27FC236}">
                  <a16:creationId xmlns:a16="http://schemas.microsoft.com/office/drawing/2014/main" id="{607FDE33-E553-4F6C-95E9-BE177A325F10}"/>
                </a:ext>
              </a:extLst>
            </p:cNvPr>
            <p:cNvSpPr>
              <a:spLocks noChangeArrowheads="1"/>
            </p:cNvSpPr>
            <p:nvPr/>
          </p:nvSpPr>
          <p:spPr bwMode="blackWhite">
            <a:xfrm>
              <a:off x="8216033" y="6653634"/>
              <a:ext cx="1578176" cy="413855"/>
            </a:xfrm>
            <a:prstGeom prst="rect">
              <a:avLst/>
            </a:prstGeom>
            <a:noFill/>
            <a:ln w="12700">
              <a:noFill/>
              <a:miter lim="800000"/>
              <a:headEnd/>
              <a:tailEnd/>
            </a:ln>
          </p:spPr>
          <p:txBody>
            <a:bodyPr wrap="square" lIns="0" tIns="0" rIns="0" bIns="0" anchor="ctr" anchorCtr="1">
              <a:spAutoFit/>
            </a:bodyPr>
            <a:lstStyle/>
            <a:p>
              <a:pPr algn="ctr" defTabSz="787400">
                <a:lnSpc>
                  <a:spcPct val="95000"/>
                </a:lnSpc>
                <a:spcBef>
                  <a:spcPct val="80000"/>
                </a:spcBef>
                <a:buClr>
                  <a:schemeClr val="bg1"/>
                </a:buClr>
              </a:pPr>
              <a:r>
                <a:rPr lang="en-US" sz="1600" dirty="0">
                  <a:solidFill>
                    <a:srgbClr val="24234E"/>
                  </a:solidFill>
                  <a:latin typeface="Lato"/>
                </a:rPr>
                <a:t>More health for more money </a:t>
              </a:r>
            </a:p>
          </p:txBody>
        </p:sp>
      </p:grpSp>
      <p:sp>
        <p:nvSpPr>
          <p:cNvPr id="15" name="TextBox 14">
            <a:extLst>
              <a:ext uri="{FF2B5EF4-FFF2-40B4-BE49-F238E27FC236}">
                <a16:creationId xmlns:a16="http://schemas.microsoft.com/office/drawing/2014/main" id="{5551D6C9-9077-48BC-BB6F-1F80652F0255}"/>
              </a:ext>
            </a:extLst>
          </p:cNvPr>
          <p:cNvSpPr txBox="1"/>
          <p:nvPr/>
        </p:nvSpPr>
        <p:spPr>
          <a:xfrm>
            <a:off x="695948" y="1977630"/>
            <a:ext cx="5430300" cy="2677656"/>
          </a:xfrm>
          <a:prstGeom prst="rect">
            <a:avLst/>
          </a:prstGeom>
          <a:noFill/>
        </p:spPr>
        <p:txBody>
          <a:bodyPr wrap="square" rtlCol="0">
            <a:spAutoFit/>
          </a:bodyPr>
          <a:lstStyle/>
          <a:p>
            <a:pPr marL="342900" indent="-342900">
              <a:buFont typeface="+mj-lt"/>
              <a:buAutoNum type="arabicPeriod"/>
            </a:pPr>
            <a:r>
              <a:rPr lang="en-US" sz="2400" dirty="0">
                <a:solidFill>
                  <a:srgbClr val="24234E"/>
                </a:solidFill>
                <a:latin typeface="Lato" panose="020F0502020204030203"/>
              </a:rPr>
              <a:t>Increased public sector spending on health </a:t>
            </a:r>
          </a:p>
          <a:p>
            <a:pPr marL="342900" indent="-342900">
              <a:buFont typeface="+mj-lt"/>
              <a:buAutoNum type="arabicPeriod"/>
            </a:pPr>
            <a:endParaRPr lang="en-US" sz="2400" dirty="0">
              <a:solidFill>
                <a:srgbClr val="24234E"/>
              </a:solidFill>
              <a:latin typeface="Lato" panose="020F0502020204030203"/>
            </a:endParaRPr>
          </a:p>
          <a:p>
            <a:pPr marL="342900" indent="-342900">
              <a:buFont typeface="+mj-lt"/>
              <a:buAutoNum type="arabicPeriod"/>
            </a:pPr>
            <a:r>
              <a:rPr lang="en-US" sz="2400" dirty="0">
                <a:solidFill>
                  <a:srgbClr val="24234E"/>
                </a:solidFill>
                <a:latin typeface="Lato" panose="020F0502020204030203"/>
              </a:rPr>
              <a:t>Stronger private sector partnerships</a:t>
            </a:r>
          </a:p>
          <a:p>
            <a:pPr marL="342900" indent="-342900">
              <a:buFont typeface="+mj-lt"/>
              <a:buAutoNum type="arabicPeriod"/>
            </a:pPr>
            <a:endParaRPr lang="en-US" sz="2400" dirty="0">
              <a:solidFill>
                <a:srgbClr val="24234E"/>
              </a:solidFill>
              <a:latin typeface="Lato" panose="020F0502020204030203"/>
            </a:endParaRPr>
          </a:p>
          <a:p>
            <a:pPr marL="342900" indent="-342900">
              <a:buFont typeface="+mj-lt"/>
              <a:buAutoNum type="arabicPeriod"/>
            </a:pPr>
            <a:r>
              <a:rPr lang="en-US" sz="2400" dirty="0">
                <a:solidFill>
                  <a:srgbClr val="24234E"/>
                </a:solidFill>
                <a:latin typeface="Lato" panose="020F0502020204030203"/>
              </a:rPr>
              <a:t>More money more health, more health more money</a:t>
            </a:r>
            <a:endParaRPr lang="en-KE" sz="1600" dirty="0">
              <a:solidFill>
                <a:srgbClr val="24234E"/>
              </a:solidFill>
              <a:latin typeface="Lato" panose="020F0502020204030203"/>
            </a:endParaRPr>
          </a:p>
        </p:txBody>
      </p:sp>
      <p:sp>
        <p:nvSpPr>
          <p:cNvPr id="41" name="Title 1">
            <a:extLst>
              <a:ext uri="{FF2B5EF4-FFF2-40B4-BE49-F238E27FC236}">
                <a16:creationId xmlns:a16="http://schemas.microsoft.com/office/drawing/2014/main" id="{00745BAD-1BF1-49CF-B86C-A4B58633EFA6}"/>
              </a:ext>
            </a:extLst>
          </p:cNvPr>
          <p:cNvSpPr>
            <a:spLocks noGrp="1"/>
          </p:cNvSpPr>
          <p:nvPr>
            <p:ph type="title"/>
          </p:nvPr>
        </p:nvSpPr>
        <p:spPr>
          <a:xfrm>
            <a:off x="501650" y="282211"/>
            <a:ext cx="11188700" cy="758287"/>
          </a:xfrm>
        </p:spPr>
        <p:txBody>
          <a:bodyPr/>
          <a:lstStyle/>
          <a:p>
            <a:pPr algn="ctr"/>
            <a: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t>The economy: </a:t>
            </a:r>
            <a:b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br>
            <a:r>
              <a:rPr lang="en-US" sz="3000" dirty="0">
                <a:solidFill>
                  <a:srgbClr val="24234E"/>
                </a:solidFill>
                <a:latin typeface="Lato" panose="020F0502020204030203" pitchFamily="34" charset="0"/>
                <a:ea typeface="Lato" panose="020F0502020204030203" pitchFamily="34" charset="0"/>
                <a:cs typeface="Lato" panose="020F0502020204030203" pitchFamily="34" charset="0"/>
              </a:rPr>
              <a:t>What can be done?</a:t>
            </a:r>
            <a:endParaRPr lang="en-US" sz="3000" dirty="0">
              <a:latin typeface="Lato" panose="020F0502020204030203" pitchFamily="34" charset="0"/>
              <a:ea typeface="Lato" panose="020F0502020204030203" pitchFamily="34" charset="0"/>
              <a:cs typeface="Lato" panose="020F0502020204030203" pitchFamily="34" charset="0"/>
            </a:endParaRPr>
          </a:p>
        </p:txBody>
      </p:sp>
      <p:cxnSp>
        <p:nvCxnSpPr>
          <p:cNvPr id="42" name="Straight Connector 41">
            <a:extLst>
              <a:ext uri="{FF2B5EF4-FFF2-40B4-BE49-F238E27FC236}">
                <a16:creationId xmlns:a16="http://schemas.microsoft.com/office/drawing/2014/main" id="{A8F4DADA-FE8D-4817-8696-FF0CBED2CB89}"/>
              </a:ext>
            </a:extLst>
          </p:cNvPr>
          <p:cNvCxnSpPr>
            <a:cxnSpLocks/>
          </p:cNvCxnSpPr>
          <p:nvPr/>
        </p:nvCxnSpPr>
        <p:spPr>
          <a:xfrm flipV="1">
            <a:off x="261170" y="5948370"/>
            <a:ext cx="11669660" cy="28903"/>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43" name="Graphic 42">
            <a:extLst>
              <a:ext uri="{FF2B5EF4-FFF2-40B4-BE49-F238E27FC236}">
                <a16:creationId xmlns:a16="http://schemas.microsoft.com/office/drawing/2014/main" id="{B1E046A9-0E32-466A-9CE4-BBFF3D0AE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49" y="6087326"/>
            <a:ext cx="1473200" cy="478118"/>
          </a:xfrm>
          <a:prstGeom prst="rect">
            <a:avLst/>
          </a:prstGeom>
        </p:spPr>
      </p:pic>
      <p:pic>
        <p:nvPicPr>
          <p:cNvPr id="46" name="Picture 45">
            <a:extLst>
              <a:ext uri="{FF2B5EF4-FFF2-40B4-BE49-F238E27FC236}">
                <a16:creationId xmlns:a16="http://schemas.microsoft.com/office/drawing/2014/main" id="{318AD466-B428-4BE7-A05E-16C600078D0F}"/>
              </a:ext>
            </a:extLst>
          </p:cNvPr>
          <p:cNvPicPr>
            <a:picLocks noChangeAspect="1"/>
          </p:cNvPicPr>
          <p:nvPr/>
        </p:nvPicPr>
        <p:blipFill>
          <a:blip r:embed="rId5"/>
          <a:stretch>
            <a:fillRect/>
          </a:stretch>
        </p:blipFill>
        <p:spPr>
          <a:xfrm>
            <a:off x="187463" y="123002"/>
            <a:ext cx="947603" cy="1076704"/>
          </a:xfrm>
          <a:prstGeom prst="rect">
            <a:avLst/>
          </a:prstGeom>
        </p:spPr>
      </p:pic>
      <p:pic>
        <p:nvPicPr>
          <p:cNvPr id="53" name="Picture 52">
            <a:extLst>
              <a:ext uri="{FF2B5EF4-FFF2-40B4-BE49-F238E27FC236}">
                <a16:creationId xmlns:a16="http://schemas.microsoft.com/office/drawing/2014/main" id="{6E145CE3-C255-4832-802A-4892C6B3BC9D}"/>
              </a:ext>
            </a:extLst>
          </p:cNvPr>
          <p:cNvPicPr>
            <a:picLocks noChangeAspect="1"/>
          </p:cNvPicPr>
          <p:nvPr/>
        </p:nvPicPr>
        <p:blipFill>
          <a:blip r:embed="rId6"/>
          <a:stretch>
            <a:fillRect/>
          </a:stretch>
        </p:blipFill>
        <p:spPr>
          <a:xfrm>
            <a:off x="187463" y="5991099"/>
            <a:ext cx="1785173" cy="670572"/>
          </a:xfrm>
          <a:prstGeom prst="rect">
            <a:avLst/>
          </a:prstGeom>
        </p:spPr>
      </p:pic>
    </p:spTree>
    <p:extLst>
      <p:ext uri="{BB962C8B-B14F-4D97-AF65-F5344CB8AC3E}">
        <p14:creationId xmlns:p14="http://schemas.microsoft.com/office/powerpoint/2010/main" val="13848778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D8DECA-1D70-42D3-8BA6-E63A4C29B6DE}"/>
              </a:ext>
            </a:extLst>
          </p:cNvPr>
          <p:cNvSpPr>
            <a:spLocks noGrp="1"/>
          </p:cNvSpPr>
          <p:nvPr>
            <p:ph type="subTitle" idx="1"/>
          </p:nvPr>
        </p:nvSpPr>
        <p:spPr>
          <a:xfrm>
            <a:off x="2608292" y="2563087"/>
            <a:ext cx="7224821" cy="1531819"/>
          </a:xfrm>
          <a:solidFill>
            <a:schemeClr val="bg1"/>
          </a:solidFill>
        </p:spPr>
        <p:txBody>
          <a:bodyPr>
            <a:normAutofit lnSpcReduction="10000"/>
          </a:bodyPr>
          <a:lstStyle/>
          <a:p>
            <a:r>
              <a:rPr lang="en-GB" sz="2400" dirty="0">
                <a:solidFill>
                  <a:srgbClr val="020D3F"/>
                </a:solidFill>
                <a:latin typeface="Lato" panose="020F0502020204030203" pitchFamily="34" charset="0"/>
                <a:ea typeface="Lato" panose="020F0502020204030203" pitchFamily="34" charset="0"/>
                <a:cs typeface="Lato" panose="020F0502020204030203" pitchFamily="34" charset="0"/>
              </a:rPr>
              <a:t>COVID-19 in Africa: Breaking the vicious cycle between the COVID-19 pandemic and other health issues, and the negative impact on the economy</a:t>
            </a:r>
          </a:p>
          <a:p>
            <a:r>
              <a:rPr lang="en-GB" dirty="0">
                <a:solidFill>
                  <a:srgbClr val="020D3F"/>
                </a:solidFill>
                <a:latin typeface="Lato" panose="020F0502020204030203" pitchFamily="34" charset="0"/>
                <a:ea typeface="Lato" panose="020F0502020204030203" pitchFamily="34" charset="0"/>
                <a:cs typeface="Lato" panose="020F0502020204030203" pitchFamily="34" charset="0"/>
              </a:rPr>
              <a:t>NOTES</a:t>
            </a:r>
            <a:endParaRPr lang="en-KE" sz="2400" dirty="0">
              <a:solidFill>
                <a:srgbClr val="020D3F"/>
              </a:solidFill>
              <a:latin typeface="Lato" panose="020F0502020204030203" pitchFamily="34" charset="0"/>
              <a:ea typeface="Lato" panose="020F0502020204030203" pitchFamily="34" charset="0"/>
              <a:cs typeface="Lato" panose="020F0502020204030203" pitchFamily="34" charset="0"/>
            </a:endParaRPr>
          </a:p>
        </p:txBody>
      </p:sp>
      <p:pic>
        <p:nvPicPr>
          <p:cNvPr id="13" name="Graphic 12">
            <a:extLst>
              <a:ext uri="{FF2B5EF4-FFF2-40B4-BE49-F238E27FC236}">
                <a16:creationId xmlns:a16="http://schemas.microsoft.com/office/drawing/2014/main" id="{35130815-8B80-AE43-A4B7-1D938C1389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6214782"/>
            <a:ext cx="1473200" cy="478118"/>
          </a:xfrm>
          <a:prstGeom prst="rect">
            <a:avLst/>
          </a:prstGeom>
        </p:spPr>
      </p:pic>
      <p:cxnSp>
        <p:nvCxnSpPr>
          <p:cNvPr id="14" name="Straight Connector 13">
            <a:extLst>
              <a:ext uri="{FF2B5EF4-FFF2-40B4-BE49-F238E27FC236}">
                <a16:creationId xmlns:a16="http://schemas.microsoft.com/office/drawing/2014/main" id="{791B1878-91DE-D348-BE81-E7CC75ADC79C}"/>
              </a:ext>
            </a:extLst>
          </p:cNvPr>
          <p:cNvCxnSpPr/>
          <p:nvPr/>
        </p:nvCxnSpPr>
        <p:spPr>
          <a:xfrm>
            <a:off x="0" y="6024282"/>
            <a:ext cx="12192000" cy="0"/>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ACA63B3-5DF1-443E-9B41-219FF562AAC0}"/>
              </a:ext>
            </a:extLst>
          </p:cNvPr>
          <p:cNvPicPr>
            <a:picLocks noChangeAspect="1"/>
          </p:cNvPicPr>
          <p:nvPr/>
        </p:nvPicPr>
        <p:blipFill>
          <a:blip r:embed="rId4"/>
          <a:stretch>
            <a:fillRect/>
          </a:stretch>
        </p:blipFill>
        <p:spPr>
          <a:xfrm>
            <a:off x="9277221" y="350541"/>
            <a:ext cx="2502029" cy="939848"/>
          </a:xfrm>
          <a:prstGeom prst="rect">
            <a:avLst/>
          </a:prstGeom>
        </p:spPr>
      </p:pic>
      <p:pic>
        <p:nvPicPr>
          <p:cNvPr id="4" name="Picture 3">
            <a:extLst>
              <a:ext uri="{FF2B5EF4-FFF2-40B4-BE49-F238E27FC236}">
                <a16:creationId xmlns:a16="http://schemas.microsoft.com/office/drawing/2014/main" id="{4D14D8D8-3E09-490A-B362-04943D407A0C}"/>
              </a:ext>
            </a:extLst>
          </p:cNvPr>
          <p:cNvPicPr>
            <a:picLocks noChangeAspect="1"/>
          </p:cNvPicPr>
          <p:nvPr/>
        </p:nvPicPr>
        <p:blipFill>
          <a:blip r:embed="rId5"/>
          <a:stretch>
            <a:fillRect/>
          </a:stretch>
        </p:blipFill>
        <p:spPr>
          <a:xfrm>
            <a:off x="412750" y="350541"/>
            <a:ext cx="1270060" cy="1443093"/>
          </a:xfrm>
          <a:prstGeom prst="rect">
            <a:avLst/>
          </a:prstGeom>
        </p:spPr>
      </p:pic>
    </p:spTree>
    <p:extLst>
      <p:ext uri="{BB962C8B-B14F-4D97-AF65-F5344CB8AC3E}">
        <p14:creationId xmlns:p14="http://schemas.microsoft.com/office/powerpoint/2010/main" val="372196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AD8-633B-4B26-8C2B-745F58A21C87}"/>
              </a:ext>
            </a:extLst>
          </p:cNvPr>
          <p:cNvSpPr>
            <a:spLocks noGrp="1"/>
          </p:cNvSpPr>
          <p:nvPr>
            <p:ph type="title"/>
          </p:nvPr>
        </p:nvSpPr>
        <p:spPr>
          <a:xfrm>
            <a:off x="1102002" y="822610"/>
            <a:ext cx="10305585" cy="552948"/>
          </a:xfrm>
        </p:spPr>
        <p:txBody>
          <a:bodyPr>
            <a:noAutofit/>
          </a:bodyPr>
          <a:lstStyle/>
          <a:p>
            <a:r>
              <a:rPr lang="en-GB" sz="3600" dirty="0">
                <a:solidFill>
                  <a:srgbClr val="020D3F"/>
                </a:solidFill>
                <a:latin typeface="Lato Light" panose="020F0502020204030203" pitchFamily="34" charset="0"/>
                <a:ea typeface="Lato Light" panose="020F0502020204030203" pitchFamily="34" charset="0"/>
                <a:cs typeface="Lato Light" panose="020F0502020204030203" pitchFamily="34" charset="0"/>
              </a:rPr>
              <a:t>Breaking the vicious cycle between the COVID-19 pandemic and other health issues</a:t>
            </a:r>
            <a:endParaRPr lang="en-KE" sz="3600" dirty="0">
              <a:solidFill>
                <a:srgbClr val="020D3F"/>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Graphic 9">
            <a:extLst>
              <a:ext uri="{FF2B5EF4-FFF2-40B4-BE49-F238E27FC236}">
                <a16:creationId xmlns:a16="http://schemas.microsoft.com/office/drawing/2014/main" id="{1C54318B-05D5-DD4C-9889-D6B2958D5B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6214782"/>
            <a:ext cx="1473200" cy="478118"/>
          </a:xfrm>
          <a:prstGeom prst="rect">
            <a:avLst/>
          </a:prstGeom>
        </p:spPr>
      </p:pic>
      <p:cxnSp>
        <p:nvCxnSpPr>
          <p:cNvPr id="11" name="Straight Connector 10">
            <a:extLst>
              <a:ext uri="{FF2B5EF4-FFF2-40B4-BE49-F238E27FC236}">
                <a16:creationId xmlns:a16="http://schemas.microsoft.com/office/drawing/2014/main" id="{D280B5EA-1513-7B4C-BCF9-859471C1D1D1}"/>
              </a:ext>
            </a:extLst>
          </p:cNvPr>
          <p:cNvCxnSpPr/>
          <p:nvPr/>
        </p:nvCxnSpPr>
        <p:spPr>
          <a:xfrm>
            <a:off x="0" y="6024282"/>
            <a:ext cx="12192000" cy="0"/>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6A1290-BA96-4331-8337-DCECD622FE21}"/>
              </a:ext>
            </a:extLst>
          </p:cNvPr>
          <p:cNvSpPr txBox="1"/>
          <p:nvPr/>
        </p:nvSpPr>
        <p:spPr>
          <a:xfrm>
            <a:off x="1102002" y="1841570"/>
            <a:ext cx="4679673" cy="3293209"/>
          </a:xfrm>
          <a:prstGeom prst="rect">
            <a:avLst/>
          </a:prstGeom>
          <a:noFill/>
        </p:spPr>
        <p:txBody>
          <a:bodyPr wrap="square">
            <a:spAutoFit/>
          </a:bodyPr>
          <a:lstStyle/>
          <a:p>
            <a:r>
              <a:rPr lang="en-GB" sz="1600" dirty="0">
                <a:latin typeface="Lato"/>
              </a:rPr>
              <a:t>The COVID-19 pandemic has had a major impact on the capacity of health systems to continue the delivery of essential health services. </a:t>
            </a:r>
          </a:p>
          <a:p>
            <a:endParaRPr lang="en-GB" sz="1600" dirty="0">
              <a:latin typeface="Lato"/>
            </a:endParaRPr>
          </a:p>
          <a:p>
            <a:r>
              <a:rPr lang="en-GB" sz="1600" dirty="0">
                <a:latin typeface="Lato"/>
              </a:rPr>
              <a:t>While health systems around the world are being challenged by increasing demand for care of COVID-19 patients, it is critical to maintain preventive and curative services, especially for the most vulnerable populations, such as children, older persons, people living with chronic conditions, minorities and people living with disabilities.</a:t>
            </a:r>
          </a:p>
          <a:p>
            <a:r>
              <a:rPr lang="en-GB" sz="900" dirty="0">
                <a:latin typeface="Lato"/>
              </a:rPr>
              <a:t>Source: </a:t>
            </a:r>
            <a:r>
              <a:rPr lang="en-GB" sz="900" dirty="0">
                <a:latin typeface="Lato"/>
                <a:hlinkClick r:id="rId4"/>
              </a:rPr>
              <a:t>WHO</a:t>
            </a:r>
            <a:endParaRPr lang="en-KE" sz="900" dirty="0">
              <a:latin typeface="Lato"/>
            </a:endParaRPr>
          </a:p>
        </p:txBody>
      </p:sp>
      <p:sp>
        <p:nvSpPr>
          <p:cNvPr id="8" name="TextBox 7">
            <a:extLst>
              <a:ext uri="{FF2B5EF4-FFF2-40B4-BE49-F238E27FC236}">
                <a16:creationId xmlns:a16="http://schemas.microsoft.com/office/drawing/2014/main" id="{0AFF8029-3EB5-4046-96BD-5DE44E91C101}"/>
              </a:ext>
            </a:extLst>
          </p:cNvPr>
          <p:cNvSpPr txBox="1"/>
          <p:nvPr/>
        </p:nvSpPr>
        <p:spPr>
          <a:xfrm>
            <a:off x="6254794" y="1807094"/>
            <a:ext cx="5524456" cy="4416594"/>
          </a:xfrm>
          <a:prstGeom prst="rect">
            <a:avLst/>
          </a:prstGeom>
          <a:noFill/>
        </p:spPr>
        <p:txBody>
          <a:bodyPr wrap="square">
            <a:spAutoFit/>
          </a:bodyPr>
          <a:lstStyle/>
          <a:p>
            <a:r>
              <a:rPr lang="en-GB" sz="1600" dirty="0">
                <a:latin typeface="Lato" panose="020F0502020204030203"/>
              </a:rPr>
              <a:t>Policy makers will need to invest time and resources towards a more transparent, accountable, and strategic plan for their private health sectors.  The challenges in responding to COVID-19 present an important opportunity to strengthen accountability and the relationship between public authorities and private providers. </a:t>
            </a:r>
          </a:p>
          <a:p>
            <a:endParaRPr lang="en-GB" sz="1600" dirty="0">
              <a:latin typeface="Lato" panose="020F0502020204030203"/>
            </a:endParaRPr>
          </a:p>
          <a:p>
            <a:r>
              <a:rPr lang="en-GB" sz="1600" dirty="0">
                <a:latin typeface="Lato" panose="020F0502020204030203"/>
              </a:rPr>
              <a:t>This is also a moment for governments to rekindle discussions about Universal Health Coverage. Better governance and effective oversight of the private sector are important for developing countries to strengthen their health systems while tackling the COVID-19 pandemic. </a:t>
            </a:r>
          </a:p>
          <a:p>
            <a:endParaRPr lang="en-GB" sz="1600" dirty="0">
              <a:latin typeface="Lato" panose="020F0502020204030203"/>
            </a:endParaRPr>
          </a:p>
          <a:p>
            <a:r>
              <a:rPr lang="en-GB" sz="1600" dirty="0">
                <a:latin typeface="Lato" panose="020F0502020204030203"/>
              </a:rPr>
              <a:t>Governments should build their own capacity in UHC to ensure essential health for all.</a:t>
            </a:r>
          </a:p>
          <a:p>
            <a:br>
              <a:rPr lang="en-GB" sz="1600" dirty="0">
                <a:latin typeface="Lato" panose="020F0502020204030203"/>
              </a:rPr>
            </a:br>
            <a:r>
              <a:rPr lang="en-GB" sz="900" dirty="0">
                <a:latin typeface="Lato" panose="020F0502020204030203"/>
              </a:rPr>
              <a:t>Source: </a:t>
            </a:r>
            <a:r>
              <a:rPr lang="en-GB" sz="900" dirty="0">
                <a:latin typeface="Lato" panose="020F0502020204030203"/>
                <a:hlinkClick r:id="rId5"/>
              </a:rPr>
              <a:t>World Bank</a:t>
            </a:r>
            <a:endParaRPr lang="en-GB" sz="900" dirty="0">
              <a:latin typeface="Lato" panose="020F0502020204030203"/>
            </a:endParaRPr>
          </a:p>
          <a:p>
            <a:endParaRPr lang="en-GB" sz="1600" dirty="0">
              <a:latin typeface="Lato" panose="020F0502020204030203"/>
            </a:endParaRPr>
          </a:p>
        </p:txBody>
      </p:sp>
    </p:spTree>
    <p:extLst>
      <p:ext uri="{BB962C8B-B14F-4D97-AF65-F5344CB8AC3E}">
        <p14:creationId xmlns:p14="http://schemas.microsoft.com/office/powerpoint/2010/main" val="169326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AD8-633B-4B26-8C2B-745F58A21C87}"/>
              </a:ext>
            </a:extLst>
          </p:cNvPr>
          <p:cNvSpPr>
            <a:spLocks noGrp="1"/>
          </p:cNvSpPr>
          <p:nvPr>
            <p:ph type="title"/>
          </p:nvPr>
        </p:nvSpPr>
        <p:spPr>
          <a:xfrm>
            <a:off x="1102002" y="822610"/>
            <a:ext cx="10305585" cy="552948"/>
          </a:xfrm>
        </p:spPr>
        <p:txBody>
          <a:bodyPr>
            <a:noAutofit/>
          </a:bodyPr>
          <a:lstStyle/>
          <a:p>
            <a:r>
              <a:rPr lang="en-US" sz="3600" dirty="0">
                <a:solidFill>
                  <a:srgbClr val="020D3F"/>
                </a:solidFill>
                <a:latin typeface="Lato Light" panose="020F0502020204030203" pitchFamily="34" charset="0"/>
                <a:ea typeface="Lato Light" panose="020F0502020204030203" pitchFamily="34" charset="0"/>
                <a:cs typeface="Lato Light" panose="020F0502020204030203" pitchFamily="34" charset="0"/>
              </a:rPr>
              <a:t>Notes on health concerns</a:t>
            </a:r>
            <a:endParaRPr lang="en-KE" sz="3600" dirty="0">
              <a:solidFill>
                <a:srgbClr val="020D3F"/>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Graphic 9">
            <a:extLst>
              <a:ext uri="{FF2B5EF4-FFF2-40B4-BE49-F238E27FC236}">
                <a16:creationId xmlns:a16="http://schemas.microsoft.com/office/drawing/2014/main" id="{1C54318B-05D5-DD4C-9889-D6B2958D5B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6214782"/>
            <a:ext cx="1473200" cy="478118"/>
          </a:xfrm>
          <a:prstGeom prst="rect">
            <a:avLst/>
          </a:prstGeom>
        </p:spPr>
      </p:pic>
      <p:cxnSp>
        <p:nvCxnSpPr>
          <p:cNvPr id="11" name="Straight Connector 10">
            <a:extLst>
              <a:ext uri="{FF2B5EF4-FFF2-40B4-BE49-F238E27FC236}">
                <a16:creationId xmlns:a16="http://schemas.microsoft.com/office/drawing/2014/main" id="{D280B5EA-1513-7B4C-BCF9-859471C1D1D1}"/>
              </a:ext>
            </a:extLst>
          </p:cNvPr>
          <p:cNvCxnSpPr/>
          <p:nvPr/>
        </p:nvCxnSpPr>
        <p:spPr>
          <a:xfrm>
            <a:off x="0" y="6024282"/>
            <a:ext cx="12192000" cy="0"/>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6A1290-BA96-4331-8337-DCECD622FE21}"/>
              </a:ext>
            </a:extLst>
          </p:cNvPr>
          <p:cNvSpPr txBox="1"/>
          <p:nvPr/>
        </p:nvSpPr>
        <p:spPr>
          <a:xfrm>
            <a:off x="1102002" y="1291439"/>
            <a:ext cx="10305585" cy="584775"/>
          </a:xfrm>
          <a:prstGeom prst="rect">
            <a:avLst/>
          </a:prstGeom>
          <a:noFill/>
        </p:spPr>
        <p:txBody>
          <a:bodyPr wrap="square">
            <a:spAutoFit/>
          </a:bodyPr>
          <a:lstStyle/>
          <a:p>
            <a:r>
              <a:rPr lang="en-GB" sz="1600" dirty="0">
                <a:latin typeface="Lato"/>
              </a:rPr>
              <a:t>The United Nations Population Fund (UNFPA) estimates that the impact of COVID-19 on </a:t>
            </a:r>
            <a:r>
              <a:rPr lang="en-GB" sz="1600" dirty="0" err="1">
                <a:latin typeface="Lato"/>
              </a:rPr>
              <a:t>Sub-saharan</a:t>
            </a:r>
            <a:r>
              <a:rPr lang="en-GB" sz="1600" dirty="0">
                <a:latin typeface="Lato"/>
              </a:rPr>
              <a:t> Africa will be devastating. They project:</a:t>
            </a:r>
          </a:p>
        </p:txBody>
      </p:sp>
      <p:pic>
        <p:nvPicPr>
          <p:cNvPr id="1026" name="Picture 2" descr="COVID-19 sub-Saharan Africa">
            <a:extLst>
              <a:ext uri="{FF2B5EF4-FFF2-40B4-BE49-F238E27FC236}">
                <a16:creationId xmlns:a16="http://schemas.microsoft.com/office/drawing/2014/main" id="{BFF357C0-165C-4D62-B771-72884DDCA6A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135" t="5220" r="6359" b="5175"/>
          <a:stretch/>
        </p:blipFill>
        <p:spPr bwMode="auto">
          <a:xfrm>
            <a:off x="1102003" y="2085975"/>
            <a:ext cx="4282848" cy="38498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FADA41-F458-4BD0-B468-32704B15BAB5}"/>
              </a:ext>
            </a:extLst>
          </p:cNvPr>
          <p:cNvSpPr txBox="1"/>
          <p:nvPr/>
        </p:nvSpPr>
        <p:spPr>
          <a:xfrm>
            <a:off x="5416551" y="2015626"/>
            <a:ext cx="6362699" cy="4031873"/>
          </a:xfrm>
          <a:prstGeom prst="rect">
            <a:avLst/>
          </a:prstGeom>
          <a:noFill/>
        </p:spPr>
        <p:txBody>
          <a:bodyPr wrap="square">
            <a:spAutoFit/>
          </a:bodyPr>
          <a:lstStyle/>
          <a:p>
            <a:pPr marL="285750" indent="-285750">
              <a:buFont typeface="Arial" panose="020B0604020202020204" pitchFamily="34" charset="0"/>
              <a:buChar char="•"/>
            </a:pPr>
            <a:r>
              <a:rPr lang="en-GB" sz="1600" b="0" i="0" dirty="0">
                <a:effectLst/>
                <a:latin typeface="Lato" panose="020F0502020204030203"/>
              </a:rPr>
              <a:t>In Chad, Ethiopia, Nigeria and South Sudan, disruptions in measle vaccination programmes have left over </a:t>
            </a:r>
            <a:r>
              <a:rPr lang="en-GB" sz="1600" i="0" u="sng" dirty="0">
                <a:effectLst/>
                <a:latin typeface="Lato" panose="020F0502020204030203"/>
              </a:rPr>
              <a:t>20 million children unprotected. </a:t>
            </a:r>
            <a:endParaRPr lang="en-GB" sz="1600" u="sng" dirty="0">
              <a:latin typeface="Lato" panose="020F0502020204030203"/>
            </a:endParaRPr>
          </a:p>
          <a:p>
            <a:pPr marL="285750" indent="-285750">
              <a:buFont typeface="Arial" panose="020B0604020202020204" pitchFamily="34" charset="0"/>
              <a:buChar char="•"/>
            </a:pPr>
            <a:r>
              <a:rPr lang="en-GB" sz="1600" b="0" i="0" dirty="0">
                <a:effectLst/>
                <a:latin typeface="Lato" panose="020F0502020204030203"/>
              </a:rPr>
              <a:t>Gavi, the vaccine alliance, has </a:t>
            </a:r>
            <a:r>
              <a:rPr lang="en-GB" sz="1600" b="0" u="sng" dirty="0">
                <a:effectLst/>
                <a:latin typeface="Lato" panose="020F0502020204030203"/>
              </a:rPr>
              <a:t>postponed 14 vaccination programs </a:t>
            </a:r>
            <a:r>
              <a:rPr lang="en-GB" sz="1600" b="0" i="0" dirty="0">
                <a:effectLst/>
                <a:latin typeface="Lato" panose="020F0502020204030203"/>
              </a:rPr>
              <a:t>against polio, measles, cholera, human papillomavirus, yellow fever and meningitis, which would have covered over 13 million people. </a:t>
            </a:r>
          </a:p>
          <a:p>
            <a:pPr marL="285750" indent="-285750">
              <a:buFont typeface="Arial" panose="020B0604020202020204" pitchFamily="34" charset="0"/>
              <a:buChar char="•"/>
            </a:pPr>
            <a:r>
              <a:rPr lang="en-GB" sz="1600" b="0" i="0" dirty="0">
                <a:effectLst/>
                <a:latin typeface="Lato" panose="020F0502020204030203"/>
              </a:rPr>
              <a:t>The WHO has also made the decision to </a:t>
            </a:r>
            <a:r>
              <a:rPr lang="en-GB" sz="1600" b="0" i="0" u="sng" dirty="0">
                <a:effectLst/>
                <a:latin typeface="Lato" panose="020F0502020204030203"/>
              </a:rPr>
              <a:t>redirect resources </a:t>
            </a:r>
            <a:r>
              <a:rPr lang="en-GB" sz="1600" b="0" i="0" dirty="0">
                <a:effectLst/>
                <a:latin typeface="Lato" panose="020F0502020204030203"/>
              </a:rPr>
              <a:t>meant for the vaccination of 12 million children in sub-Saharan Africa against polio to COVID-19. </a:t>
            </a:r>
          </a:p>
          <a:p>
            <a:pPr marL="285750" indent="-285750">
              <a:buFont typeface="Arial" panose="020B0604020202020204" pitchFamily="34" charset="0"/>
              <a:buChar char="•"/>
            </a:pPr>
            <a:r>
              <a:rPr lang="en-GB" sz="1600" b="0" i="0" dirty="0">
                <a:effectLst/>
                <a:latin typeface="Lato" panose="020F0502020204030203"/>
              </a:rPr>
              <a:t>The WHO further warned that deaths caused by malaria could increase to </a:t>
            </a:r>
            <a:r>
              <a:rPr lang="en-GB" sz="1600" b="0" i="0" u="sng" dirty="0">
                <a:effectLst/>
                <a:latin typeface="Lato" panose="020F0502020204030203"/>
              </a:rPr>
              <a:t>more than 700,000 </a:t>
            </a:r>
            <a:r>
              <a:rPr lang="en-GB" sz="1600" b="0" i="0" dirty="0">
                <a:effectLst/>
                <a:latin typeface="Lato" panose="020F0502020204030203"/>
              </a:rPr>
              <a:t>in sub-Saharan Africa this year if prevention and treatment programmes are disrupted by COVID.</a:t>
            </a:r>
            <a:endParaRPr lang="en-GB" sz="1600" dirty="0">
              <a:latin typeface="Lato" panose="020F0502020204030203"/>
            </a:endParaRPr>
          </a:p>
          <a:p>
            <a:pPr marL="285750" indent="-285750">
              <a:buFont typeface="Arial" panose="020B0604020202020204" pitchFamily="34" charset="0"/>
              <a:buChar char="•"/>
            </a:pPr>
            <a:r>
              <a:rPr lang="en-GB" sz="1600" dirty="0">
                <a:latin typeface="Lato" panose="020F0502020204030203"/>
              </a:rPr>
              <a:t>T</a:t>
            </a:r>
            <a:r>
              <a:rPr lang="en-GB" sz="1600" b="0" i="0" dirty="0">
                <a:effectLst/>
                <a:latin typeface="Lato" panose="020F0502020204030203"/>
              </a:rPr>
              <a:t>he Bill &amp; Melinda Gates Foundation has pledged to shift almost its entire organisation to focus on COVID-19, posing </a:t>
            </a:r>
            <a:r>
              <a:rPr lang="en-GB" sz="1600" dirty="0">
                <a:latin typeface="Lato" panose="020F0502020204030203"/>
              </a:rPr>
              <a:t>a risk to</a:t>
            </a:r>
            <a:r>
              <a:rPr lang="en-GB" sz="1600" b="0" i="0" dirty="0">
                <a:effectLst/>
                <a:latin typeface="Lato" panose="020F0502020204030203"/>
              </a:rPr>
              <a:t> their programmes on HIV, malaria and polio eradication</a:t>
            </a:r>
          </a:p>
        </p:txBody>
      </p:sp>
      <p:sp>
        <p:nvSpPr>
          <p:cNvPr id="12" name="TextBox 11">
            <a:extLst>
              <a:ext uri="{FF2B5EF4-FFF2-40B4-BE49-F238E27FC236}">
                <a16:creationId xmlns:a16="http://schemas.microsoft.com/office/drawing/2014/main" id="{E6814391-13A2-418B-9145-6C830DEA76CD}"/>
              </a:ext>
            </a:extLst>
          </p:cNvPr>
          <p:cNvSpPr txBox="1"/>
          <p:nvPr/>
        </p:nvSpPr>
        <p:spPr>
          <a:xfrm>
            <a:off x="1087532" y="6112745"/>
            <a:ext cx="6105524" cy="230832"/>
          </a:xfrm>
          <a:prstGeom prst="rect">
            <a:avLst/>
          </a:prstGeom>
          <a:noFill/>
        </p:spPr>
        <p:txBody>
          <a:bodyPr wrap="square">
            <a:spAutoFit/>
          </a:bodyPr>
          <a:lstStyle/>
          <a:p>
            <a:r>
              <a:rPr lang="en-GB" sz="900" dirty="0">
                <a:latin typeface="Lato" panose="020F0502020204030203"/>
              </a:rPr>
              <a:t>Source: </a:t>
            </a:r>
            <a:r>
              <a:rPr lang="en-GB" sz="900" dirty="0">
                <a:latin typeface="Lato" panose="020F0502020204030203"/>
                <a:hlinkClick r:id="rId6"/>
              </a:rPr>
              <a:t>Health Action International</a:t>
            </a:r>
            <a:endParaRPr lang="en-KE" sz="900" dirty="0">
              <a:latin typeface="Lato" panose="020F0502020204030203"/>
            </a:endParaRPr>
          </a:p>
        </p:txBody>
      </p:sp>
    </p:spTree>
    <p:extLst>
      <p:ext uri="{BB962C8B-B14F-4D97-AF65-F5344CB8AC3E}">
        <p14:creationId xmlns:p14="http://schemas.microsoft.com/office/powerpoint/2010/main" val="221647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AD8-633B-4B26-8C2B-745F58A21C87}"/>
              </a:ext>
            </a:extLst>
          </p:cNvPr>
          <p:cNvSpPr>
            <a:spLocks noGrp="1"/>
          </p:cNvSpPr>
          <p:nvPr>
            <p:ph type="title"/>
          </p:nvPr>
        </p:nvSpPr>
        <p:spPr>
          <a:xfrm>
            <a:off x="1102002" y="822610"/>
            <a:ext cx="10305585" cy="552948"/>
          </a:xfrm>
        </p:spPr>
        <p:txBody>
          <a:bodyPr>
            <a:noAutofit/>
          </a:bodyPr>
          <a:lstStyle/>
          <a:p>
            <a:r>
              <a:rPr lang="en-US" sz="3600" dirty="0">
                <a:solidFill>
                  <a:srgbClr val="020D3F"/>
                </a:solidFill>
                <a:latin typeface="Lato Light" panose="020F0502020204030203" pitchFamily="34" charset="0"/>
                <a:ea typeface="Lato Light" panose="020F0502020204030203" pitchFamily="34" charset="0"/>
                <a:cs typeface="Lato Light" panose="020F0502020204030203" pitchFamily="34" charset="0"/>
              </a:rPr>
              <a:t>Notes on health concerns</a:t>
            </a:r>
            <a:endParaRPr lang="en-KE" sz="3600" dirty="0">
              <a:solidFill>
                <a:srgbClr val="020D3F"/>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Graphic 9">
            <a:extLst>
              <a:ext uri="{FF2B5EF4-FFF2-40B4-BE49-F238E27FC236}">
                <a16:creationId xmlns:a16="http://schemas.microsoft.com/office/drawing/2014/main" id="{1C54318B-05D5-DD4C-9889-D6B2958D5B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6214782"/>
            <a:ext cx="1473200" cy="478118"/>
          </a:xfrm>
          <a:prstGeom prst="rect">
            <a:avLst/>
          </a:prstGeom>
        </p:spPr>
      </p:pic>
      <p:cxnSp>
        <p:nvCxnSpPr>
          <p:cNvPr id="11" name="Straight Connector 10">
            <a:extLst>
              <a:ext uri="{FF2B5EF4-FFF2-40B4-BE49-F238E27FC236}">
                <a16:creationId xmlns:a16="http://schemas.microsoft.com/office/drawing/2014/main" id="{D280B5EA-1513-7B4C-BCF9-859471C1D1D1}"/>
              </a:ext>
            </a:extLst>
          </p:cNvPr>
          <p:cNvCxnSpPr/>
          <p:nvPr/>
        </p:nvCxnSpPr>
        <p:spPr>
          <a:xfrm>
            <a:off x="0" y="6024282"/>
            <a:ext cx="12192000" cy="0"/>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6A1290-BA96-4331-8337-DCECD622FE21}"/>
              </a:ext>
            </a:extLst>
          </p:cNvPr>
          <p:cNvSpPr txBox="1"/>
          <p:nvPr/>
        </p:nvSpPr>
        <p:spPr>
          <a:xfrm>
            <a:off x="1102002" y="1690467"/>
            <a:ext cx="10305585" cy="4662815"/>
          </a:xfrm>
          <a:prstGeom prst="rect">
            <a:avLst/>
          </a:prstGeom>
          <a:noFill/>
        </p:spPr>
        <p:txBody>
          <a:bodyPr wrap="square">
            <a:spAutoFit/>
          </a:bodyPr>
          <a:lstStyle/>
          <a:p>
            <a:r>
              <a:rPr lang="en-GB" sz="1600" dirty="0">
                <a:latin typeface="Lato"/>
              </a:rPr>
              <a:t>A new analysis by WHO and partners suggests that in a worst case scenario if </a:t>
            </a:r>
            <a:r>
              <a:rPr lang="en-GB" sz="1600" b="1" dirty="0">
                <a:latin typeface="Lato"/>
              </a:rPr>
              <a:t>malaria prevention and treatment </a:t>
            </a:r>
            <a:r>
              <a:rPr lang="en-GB" sz="1600" dirty="0">
                <a:latin typeface="Lato"/>
              </a:rPr>
              <a:t>services were severely disrupted as a result of COVID-19, the number of malaria deaths in 2020 in sub-Saharan Africa could rise to double the number in 2018. </a:t>
            </a:r>
          </a:p>
          <a:p>
            <a:endParaRPr lang="en-GB" sz="1600" dirty="0">
              <a:latin typeface="Lato"/>
            </a:endParaRPr>
          </a:p>
          <a:p>
            <a:r>
              <a:rPr lang="en-GB" sz="1600" dirty="0">
                <a:latin typeface="Lato"/>
              </a:rPr>
              <a:t>Another essential health service is </a:t>
            </a:r>
            <a:r>
              <a:rPr lang="en-GB" sz="1600" b="1" dirty="0">
                <a:latin typeface="Lato"/>
              </a:rPr>
              <a:t>immunization.</a:t>
            </a:r>
            <a:r>
              <a:rPr lang="en-GB" sz="1600" dirty="0">
                <a:latin typeface="Lato"/>
              </a:rPr>
              <a:t> The response to COVID-19 has already disrupted vaccination efforts on the continent. Despite considerable progress on immunization, one in four African children remain under-immunized. Measles vaccination campaigns in Chad, Ethiopia, Nigeria and South Sudan have already been suspended because of COVID-19, leaving approximately 21 million children who would have otherwise been vaccinated unprotected. In response to the introduction of physical distancing measures, WHO has published guidelines on immunization in the context of COVID-19.</a:t>
            </a:r>
          </a:p>
          <a:p>
            <a:endParaRPr lang="en-GB" sz="1600" dirty="0">
              <a:latin typeface="Lato"/>
            </a:endParaRPr>
          </a:p>
          <a:p>
            <a:r>
              <a:rPr lang="en-GB" sz="1600" dirty="0">
                <a:latin typeface="Lato"/>
              </a:rPr>
              <a:t>According to a WHO survey, Prevention and treatment services for </a:t>
            </a:r>
            <a:r>
              <a:rPr lang="en-GB" sz="1600" b="1" dirty="0">
                <a:latin typeface="Lato"/>
              </a:rPr>
              <a:t>noncommunicable diseases (NCDs) </a:t>
            </a:r>
            <a:r>
              <a:rPr lang="en-GB" sz="1600" dirty="0">
                <a:latin typeface="Lato"/>
              </a:rPr>
              <a:t>have been severely disrupted since the COVID-19 pandemic began. In the majority (94%) of countries responding, ministry of health staff working in the area of NCDs were partially or fully reassigned to support COVID-19. Noncommunicable diseases kill 41 million people each year, equivalent to 71% of all deaths globally. Each year, 15 million people die from an NCD between the ages of 30 and 69 years; more than 85% of these "premature" deaths occur in low- and middle-income countries. </a:t>
            </a:r>
          </a:p>
          <a:p>
            <a:endParaRPr lang="en-GB" sz="1600" dirty="0">
              <a:latin typeface="Lato"/>
            </a:endParaRPr>
          </a:p>
          <a:p>
            <a:r>
              <a:rPr lang="en-GB" sz="900" dirty="0">
                <a:latin typeface="Lato"/>
              </a:rPr>
              <a:t>Source: </a:t>
            </a:r>
            <a:r>
              <a:rPr lang="en-GB" sz="900" dirty="0">
                <a:latin typeface="Lato"/>
                <a:hlinkClick r:id="rId4"/>
              </a:rPr>
              <a:t>WHO</a:t>
            </a:r>
            <a:r>
              <a:rPr lang="en-GB" sz="900" dirty="0">
                <a:latin typeface="Lato"/>
              </a:rPr>
              <a:t>,, </a:t>
            </a:r>
            <a:r>
              <a:rPr lang="en-GB" sz="900" dirty="0">
                <a:latin typeface="Lato"/>
                <a:hlinkClick r:id="rId5"/>
              </a:rPr>
              <a:t>COVID-19 significantly impacts health services for noncommunicable diseases</a:t>
            </a:r>
            <a:endParaRPr lang="en-GB" sz="900" dirty="0">
              <a:latin typeface="Lato"/>
            </a:endParaRPr>
          </a:p>
        </p:txBody>
      </p:sp>
    </p:spTree>
    <p:extLst>
      <p:ext uri="{BB962C8B-B14F-4D97-AF65-F5344CB8AC3E}">
        <p14:creationId xmlns:p14="http://schemas.microsoft.com/office/powerpoint/2010/main" val="187035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AD8-633B-4B26-8C2B-745F58A21C87}"/>
              </a:ext>
            </a:extLst>
          </p:cNvPr>
          <p:cNvSpPr>
            <a:spLocks noGrp="1"/>
          </p:cNvSpPr>
          <p:nvPr>
            <p:ph type="title"/>
          </p:nvPr>
        </p:nvSpPr>
        <p:spPr>
          <a:xfrm>
            <a:off x="1102002" y="822610"/>
            <a:ext cx="10305585" cy="552948"/>
          </a:xfrm>
        </p:spPr>
        <p:txBody>
          <a:bodyPr>
            <a:noAutofit/>
          </a:bodyPr>
          <a:lstStyle/>
          <a:p>
            <a:r>
              <a:rPr lang="en-GB" sz="3600" dirty="0">
                <a:solidFill>
                  <a:srgbClr val="020D3F"/>
                </a:solidFill>
                <a:latin typeface="Lato Light" panose="020F0502020204030203" pitchFamily="34" charset="0"/>
                <a:ea typeface="Lato Light" panose="020F0502020204030203" pitchFamily="34" charset="0"/>
                <a:cs typeface="Lato Light" panose="020F0502020204030203" pitchFamily="34" charset="0"/>
              </a:rPr>
              <a:t>COVID-19 and the negative impact on the economy</a:t>
            </a:r>
            <a:endParaRPr lang="en-KE" sz="3600" dirty="0">
              <a:solidFill>
                <a:srgbClr val="020D3F"/>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Graphic 9">
            <a:extLst>
              <a:ext uri="{FF2B5EF4-FFF2-40B4-BE49-F238E27FC236}">
                <a16:creationId xmlns:a16="http://schemas.microsoft.com/office/drawing/2014/main" id="{1C54318B-05D5-DD4C-9889-D6B2958D5B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6214782"/>
            <a:ext cx="1473200" cy="478118"/>
          </a:xfrm>
          <a:prstGeom prst="rect">
            <a:avLst/>
          </a:prstGeom>
        </p:spPr>
      </p:pic>
      <p:cxnSp>
        <p:nvCxnSpPr>
          <p:cNvPr id="11" name="Straight Connector 10">
            <a:extLst>
              <a:ext uri="{FF2B5EF4-FFF2-40B4-BE49-F238E27FC236}">
                <a16:creationId xmlns:a16="http://schemas.microsoft.com/office/drawing/2014/main" id="{D280B5EA-1513-7B4C-BCF9-859471C1D1D1}"/>
              </a:ext>
            </a:extLst>
          </p:cNvPr>
          <p:cNvCxnSpPr/>
          <p:nvPr/>
        </p:nvCxnSpPr>
        <p:spPr>
          <a:xfrm>
            <a:off x="0" y="6024282"/>
            <a:ext cx="12192000" cy="0"/>
          </a:xfrm>
          <a:prstGeom prst="line">
            <a:avLst/>
          </a:prstGeom>
          <a:ln w="25400">
            <a:gradFill>
              <a:gsLst>
                <a:gs pos="0">
                  <a:srgbClr val="24234D"/>
                </a:gs>
                <a:gs pos="10000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39F083-DD43-4644-BC29-A2C4B1931617}"/>
              </a:ext>
            </a:extLst>
          </p:cNvPr>
          <p:cNvSpPr txBox="1"/>
          <p:nvPr/>
        </p:nvSpPr>
        <p:spPr>
          <a:xfrm>
            <a:off x="1102003" y="1547592"/>
            <a:ext cx="5441672" cy="4724370"/>
          </a:xfrm>
          <a:prstGeom prst="rect">
            <a:avLst/>
          </a:prstGeom>
          <a:noFill/>
        </p:spPr>
        <p:txBody>
          <a:bodyPr wrap="square">
            <a:spAutoFit/>
          </a:bodyPr>
          <a:lstStyle/>
          <a:p>
            <a:r>
              <a:rPr lang="en-GB" sz="1600" dirty="0">
                <a:latin typeface="Lato"/>
              </a:rPr>
              <a:t>It is estimated that that COVID-19 will drag African economies into a fall of about 1.4% in GDP, with smaller economies facing contraction of up to 7.8%.</a:t>
            </a:r>
            <a:r>
              <a:rPr lang="en-GB" sz="1600" baseline="30000" dirty="0">
                <a:latin typeface="Lato" panose="020F0502020204030203"/>
              </a:rPr>
              <a:t>1</a:t>
            </a:r>
          </a:p>
          <a:p>
            <a:endParaRPr lang="en-GB" sz="1600" dirty="0">
              <a:latin typeface="Lato"/>
            </a:endParaRPr>
          </a:p>
          <a:p>
            <a:r>
              <a:rPr lang="en-GB" sz="1600" dirty="0">
                <a:latin typeface="Lato"/>
              </a:rPr>
              <a:t>COVID-19 has a </a:t>
            </a:r>
            <a:r>
              <a:rPr lang="en-GB" sz="1600" dirty="0">
                <a:solidFill>
                  <a:srgbClr val="333333"/>
                </a:solidFill>
                <a:latin typeface="Lato" panose="020F0502020204030203"/>
              </a:rPr>
              <a:t>n</a:t>
            </a:r>
            <a:r>
              <a:rPr lang="en-GB" sz="1600" i="0" dirty="0">
                <a:solidFill>
                  <a:srgbClr val="333333"/>
                </a:solidFill>
                <a:effectLst/>
                <a:latin typeface="Lato" panose="020F0502020204030203"/>
              </a:rPr>
              <a:t>egative impact on direct trade links with other partner continents such as Asia, Europe and North America, which also affects tourism; the decline in remittances from African Diaspora and domestic financial market tightening.</a:t>
            </a:r>
          </a:p>
          <a:p>
            <a:pPr algn="just"/>
            <a:endParaRPr lang="en-GB" sz="1600" i="0" dirty="0">
              <a:solidFill>
                <a:srgbClr val="333333"/>
              </a:solidFill>
              <a:effectLst/>
              <a:latin typeface="Lato" panose="020F0502020204030203"/>
            </a:endParaRPr>
          </a:p>
          <a:p>
            <a:pPr algn="just"/>
            <a:r>
              <a:rPr lang="en-GB" sz="1600" dirty="0">
                <a:solidFill>
                  <a:srgbClr val="333333"/>
                </a:solidFill>
                <a:latin typeface="Lato" panose="020F0502020204030203"/>
              </a:rPr>
              <a:t>There has also been a</a:t>
            </a:r>
            <a:r>
              <a:rPr lang="en-GB" sz="1600" i="0" dirty="0">
                <a:solidFill>
                  <a:srgbClr val="333333"/>
                </a:solidFill>
                <a:effectLst/>
                <a:latin typeface="Lato" panose="020F0502020204030203"/>
              </a:rPr>
              <a:t>n increase in morbidity and mortality leading to a disruption of economic activities</a:t>
            </a:r>
            <a:r>
              <a:rPr lang="en-GB" sz="1600" dirty="0">
                <a:solidFill>
                  <a:srgbClr val="333333"/>
                </a:solidFill>
                <a:latin typeface="Lato" panose="020F0502020204030203"/>
              </a:rPr>
              <a:t> l</a:t>
            </a:r>
            <a:r>
              <a:rPr lang="en-GB" sz="1600" i="0" dirty="0">
                <a:solidFill>
                  <a:srgbClr val="333333"/>
                </a:solidFill>
                <a:effectLst/>
                <a:latin typeface="Lato" panose="020F0502020204030203"/>
              </a:rPr>
              <a:t>eading to a decrease in domestic demand in tax revenue coupled with an increase in public expenditure to safeguard human health and support economic activities.</a:t>
            </a:r>
          </a:p>
          <a:p>
            <a:endParaRPr lang="en-GB" sz="1600" dirty="0">
              <a:latin typeface="Lato"/>
            </a:endParaRPr>
          </a:p>
          <a:p>
            <a:r>
              <a:rPr lang="en-GB" sz="900" dirty="0">
                <a:latin typeface="Lato"/>
              </a:rPr>
              <a:t>Source: </a:t>
            </a:r>
          </a:p>
          <a:p>
            <a:r>
              <a:rPr lang="en-GB" sz="900" dirty="0">
                <a:latin typeface="Lato"/>
              </a:rPr>
              <a:t>1 </a:t>
            </a:r>
            <a:r>
              <a:rPr lang="en-GB" sz="900" dirty="0">
                <a:latin typeface="Lato"/>
                <a:hlinkClick r:id="rId4"/>
              </a:rPr>
              <a:t>Assessing the Impact of COVID-19 on Africa’s Economic Development </a:t>
            </a:r>
            <a:endParaRPr lang="en-GB" sz="900" dirty="0">
              <a:latin typeface="Lato"/>
            </a:endParaRPr>
          </a:p>
          <a:p>
            <a:r>
              <a:rPr lang="en-GB" sz="900" dirty="0">
                <a:latin typeface="Lato"/>
              </a:rPr>
              <a:t>2 </a:t>
            </a:r>
            <a:r>
              <a:rPr lang="en-GB" sz="900" b="1" i="0" dirty="0">
                <a:solidFill>
                  <a:srgbClr val="555555"/>
                </a:solidFill>
                <a:effectLst/>
                <a:latin typeface="Arial" panose="020B0604020202020204" pitchFamily="34" charset="0"/>
                <a:hlinkClick r:id="rId4"/>
              </a:rPr>
              <a:t>I</a:t>
            </a:r>
            <a:r>
              <a:rPr lang="en-GB" sz="900" i="0" dirty="0">
                <a:solidFill>
                  <a:srgbClr val="555555"/>
                </a:solidFill>
                <a:effectLst/>
                <a:latin typeface="Lato" panose="020F0502020204030203"/>
                <a:hlinkClick r:id="rId4"/>
              </a:rPr>
              <a:t>mpact of the Coronavirus (COVID-19) on the African Economy</a:t>
            </a:r>
            <a:endParaRPr lang="en-GB" sz="900" i="0" dirty="0">
              <a:solidFill>
                <a:srgbClr val="555555"/>
              </a:solidFill>
              <a:effectLst/>
              <a:latin typeface="Lato" panose="020F0502020204030203"/>
            </a:endParaRPr>
          </a:p>
          <a:p>
            <a:endParaRPr lang="en-GB" sz="900" i="0" dirty="0">
              <a:solidFill>
                <a:srgbClr val="555555"/>
              </a:solidFill>
              <a:effectLst/>
              <a:latin typeface="Lato" panose="020F0502020204030203"/>
            </a:endParaRPr>
          </a:p>
          <a:p>
            <a:endParaRPr lang="en-GB" sz="900" dirty="0">
              <a:latin typeface="Lato"/>
            </a:endParaRPr>
          </a:p>
        </p:txBody>
      </p:sp>
      <p:sp>
        <p:nvSpPr>
          <p:cNvPr id="12" name="TextBox 11">
            <a:extLst>
              <a:ext uri="{FF2B5EF4-FFF2-40B4-BE49-F238E27FC236}">
                <a16:creationId xmlns:a16="http://schemas.microsoft.com/office/drawing/2014/main" id="{33277719-D8BA-4FD0-8413-54311ACD003F}"/>
              </a:ext>
            </a:extLst>
          </p:cNvPr>
          <p:cNvSpPr txBox="1"/>
          <p:nvPr/>
        </p:nvSpPr>
        <p:spPr>
          <a:xfrm>
            <a:off x="6693179" y="1547592"/>
            <a:ext cx="5086071" cy="4524315"/>
          </a:xfrm>
          <a:prstGeom prst="rect">
            <a:avLst/>
          </a:prstGeom>
          <a:noFill/>
        </p:spPr>
        <p:txBody>
          <a:bodyPr wrap="square">
            <a:spAutoFit/>
          </a:bodyPr>
          <a:lstStyle/>
          <a:p>
            <a:r>
              <a:rPr lang="en-GB" sz="1600" dirty="0">
                <a:latin typeface="Lato" panose="020F0502020204030203"/>
              </a:rPr>
              <a:t>To break this cycle between the pandemic and the negative impact on the economy, there should be;</a:t>
            </a:r>
            <a:r>
              <a:rPr lang="en-GB" sz="1600" baseline="30000" dirty="0">
                <a:latin typeface="Lato" panose="020F0502020204030203"/>
              </a:rPr>
              <a:t>2</a:t>
            </a:r>
          </a:p>
          <a:p>
            <a:endParaRPr lang="en-GB" sz="1600" dirty="0">
              <a:latin typeface="Lato" panose="020F0502020204030203"/>
            </a:endParaRPr>
          </a:p>
          <a:p>
            <a:pPr marL="285750" indent="-285750">
              <a:buFont typeface="Arial" panose="020B0604020202020204" pitchFamily="34" charset="0"/>
              <a:buChar char="•"/>
            </a:pPr>
            <a:r>
              <a:rPr lang="en-GB" sz="1600" dirty="0">
                <a:latin typeface="Lato" panose="020F0502020204030203"/>
              </a:rPr>
              <a:t>An immediate coordination of health specific responses and revamping expenditure on health systems by African governments This should be augmented by debt moratoriums and increased inflows of other foreign assistance to ensure the availability of resources to fight COVID-19, especially in LDCs.</a:t>
            </a:r>
            <a:br>
              <a:rPr lang="en-GB" sz="1600" dirty="0">
                <a:latin typeface="Lato" panose="020F0502020204030203"/>
              </a:rPr>
            </a:br>
            <a:endParaRPr lang="en-GB" sz="1600" dirty="0">
              <a:latin typeface="Lato" panose="020F0502020204030203"/>
            </a:endParaRPr>
          </a:p>
          <a:p>
            <a:pPr marL="285750" indent="-285750">
              <a:buFont typeface="Arial" panose="020B0604020202020204" pitchFamily="34" charset="0"/>
              <a:buChar char="•"/>
            </a:pPr>
            <a:r>
              <a:rPr lang="en-GB" sz="1600" dirty="0">
                <a:latin typeface="Lato" panose="020F0502020204030203"/>
              </a:rPr>
              <a:t>The implementation of the African Continental Free Trade Area (</a:t>
            </a:r>
            <a:r>
              <a:rPr lang="en-GB" sz="1600" dirty="0" err="1">
                <a:latin typeface="Lato" panose="020F0502020204030203"/>
              </a:rPr>
              <a:t>AfCFTA</a:t>
            </a:r>
            <a:r>
              <a:rPr lang="en-GB" sz="1600" dirty="0">
                <a:latin typeface="Lato" panose="020F0502020204030203"/>
              </a:rPr>
              <a:t>) will play a crucial role in diversifying African economies and helping to shield them from global commodity price volatilities that have continued to dictate the direction of the continents trade and economic progress.</a:t>
            </a:r>
            <a:endParaRPr lang="en-KE" sz="1600" dirty="0">
              <a:latin typeface="Lato" panose="020F0502020204030203"/>
            </a:endParaRPr>
          </a:p>
        </p:txBody>
      </p:sp>
    </p:spTree>
    <p:extLst>
      <p:ext uri="{BB962C8B-B14F-4D97-AF65-F5344CB8AC3E}">
        <p14:creationId xmlns:p14="http://schemas.microsoft.com/office/powerpoint/2010/main" val="238936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1054</Words>
  <Application>Microsoft Office PowerPoint</Application>
  <PresentationFormat>Widescreen</PresentationFormat>
  <Paragraphs>75</Paragraphs>
  <Slides>8</Slides>
  <Notes>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Century Gothic</vt:lpstr>
      <vt:lpstr>Lato</vt:lpstr>
      <vt:lpstr>Lato </vt:lpstr>
      <vt:lpstr>Lato Light</vt:lpstr>
      <vt:lpstr>Office Theme</vt:lpstr>
      <vt:lpstr>PowerPoint Presentation</vt:lpstr>
      <vt:lpstr>COVID-19 Pandemic and other health issues:  What can be done?</vt:lpstr>
      <vt:lpstr>The economy:  What can be done?</vt:lpstr>
      <vt:lpstr>PowerPoint Presentation</vt:lpstr>
      <vt:lpstr>Breaking the vicious cycle between the COVID-19 pandemic and other health issues</vt:lpstr>
      <vt:lpstr>Notes on health concerns</vt:lpstr>
      <vt:lpstr>Notes on health concerns</vt:lpstr>
      <vt:lpstr>COVID-19 and the negative impact on the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Ngumba</dc:creator>
  <cp:lastModifiedBy>Christine </cp:lastModifiedBy>
  <cp:revision>38</cp:revision>
  <dcterms:created xsi:type="dcterms:W3CDTF">2020-10-08T08:40:27Z</dcterms:created>
  <dcterms:modified xsi:type="dcterms:W3CDTF">2020-10-10T07:06:28Z</dcterms:modified>
</cp:coreProperties>
</file>