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6" r:id="rId4"/>
    <p:sldId id="267" r:id="rId5"/>
    <p:sldId id="260" r:id="rId6"/>
    <p:sldId id="263" r:id="rId7"/>
    <p:sldId id="264" r:id="rId8"/>
    <p:sldId id="261" r:id="rId9"/>
    <p:sldId id="265" r:id="rId10"/>
    <p:sldId id="262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F6AA39E-751E-459C-914C-187C087AE227}" v="15" dt="2020-09-12T11:47:30.84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83" d="100"/>
          <a:sy n="83" d="100"/>
        </p:scale>
        <p:origin x="45" y="47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Owner\Downloads\dAILY%20Sitrep%20COVID-19-11%20September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ZIMBABWE COVID-19 EPICURVE 21 MARCH TO 11 September 2020</a:t>
            </a:r>
          </a:p>
        </c:rich>
      </c:tx>
      <c:layout>
        <c:manualLayout>
          <c:xMode val="edge"/>
          <c:yMode val="edge"/>
          <c:x val="0.19581021995579836"/>
          <c:y val="4.395598627094689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'EPICURVE '!$B$3</c:f>
              <c:strCache>
                <c:ptCount val="1"/>
                <c:pt idx="0">
                  <c:v>number of cases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'EPICURVE '!$A$4:$A$145</c:f>
              <c:numCache>
                <c:formatCode>[$-409]d\-mmm\-yy;@</c:formatCode>
                <c:ptCount val="142"/>
                <c:pt idx="0">
                  <c:v>43907</c:v>
                </c:pt>
                <c:pt idx="1">
                  <c:v>43908</c:v>
                </c:pt>
                <c:pt idx="2">
                  <c:v>43909</c:v>
                </c:pt>
                <c:pt idx="3">
                  <c:v>43910</c:v>
                </c:pt>
                <c:pt idx="4">
                  <c:v>43911</c:v>
                </c:pt>
                <c:pt idx="5">
                  <c:v>43914</c:v>
                </c:pt>
                <c:pt idx="6">
                  <c:v>43916</c:v>
                </c:pt>
                <c:pt idx="7">
                  <c:v>43917</c:v>
                </c:pt>
                <c:pt idx="8">
                  <c:v>43920</c:v>
                </c:pt>
                <c:pt idx="9">
                  <c:v>43923</c:v>
                </c:pt>
                <c:pt idx="10">
                  <c:v>43927</c:v>
                </c:pt>
                <c:pt idx="11">
                  <c:v>43928</c:v>
                </c:pt>
                <c:pt idx="12">
                  <c:v>43931</c:v>
                </c:pt>
                <c:pt idx="13">
                  <c:v>43932</c:v>
                </c:pt>
                <c:pt idx="14">
                  <c:v>43933</c:v>
                </c:pt>
                <c:pt idx="15">
                  <c:v>43935</c:v>
                </c:pt>
                <c:pt idx="16">
                  <c:v>43937</c:v>
                </c:pt>
                <c:pt idx="17">
                  <c:v>43938</c:v>
                </c:pt>
                <c:pt idx="18">
                  <c:v>43941</c:v>
                </c:pt>
                <c:pt idx="19">
                  <c:v>43946</c:v>
                </c:pt>
                <c:pt idx="20">
                  <c:v>43949</c:v>
                </c:pt>
                <c:pt idx="21">
                  <c:v>43959</c:v>
                </c:pt>
                <c:pt idx="22">
                  <c:v>43960</c:v>
                </c:pt>
                <c:pt idx="23">
                  <c:v>43961</c:v>
                </c:pt>
                <c:pt idx="24">
                  <c:v>43962</c:v>
                </c:pt>
                <c:pt idx="25">
                  <c:v>43965</c:v>
                </c:pt>
                <c:pt idx="26">
                  <c:v>43966</c:v>
                </c:pt>
                <c:pt idx="27">
                  <c:v>43967</c:v>
                </c:pt>
                <c:pt idx="28">
                  <c:v>43968</c:v>
                </c:pt>
                <c:pt idx="29">
                  <c:v>43971</c:v>
                </c:pt>
                <c:pt idx="30">
                  <c:v>43972</c:v>
                </c:pt>
                <c:pt idx="31">
                  <c:v>43973</c:v>
                </c:pt>
                <c:pt idx="32">
                  <c:v>43974</c:v>
                </c:pt>
                <c:pt idx="33">
                  <c:v>43976</c:v>
                </c:pt>
                <c:pt idx="34">
                  <c:v>43978</c:v>
                </c:pt>
                <c:pt idx="35">
                  <c:v>43979</c:v>
                </c:pt>
                <c:pt idx="36">
                  <c:v>43980</c:v>
                </c:pt>
                <c:pt idx="37">
                  <c:v>43981</c:v>
                </c:pt>
                <c:pt idx="38">
                  <c:v>43982</c:v>
                </c:pt>
                <c:pt idx="39">
                  <c:v>43983</c:v>
                </c:pt>
                <c:pt idx="40">
                  <c:v>43984</c:v>
                </c:pt>
                <c:pt idx="41">
                  <c:v>43985</c:v>
                </c:pt>
                <c:pt idx="42">
                  <c:v>43986</c:v>
                </c:pt>
                <c:pt idx="43">
                  <c:v>43987</c:v>
                </c:pt>
                <c:pt idx="44">
                  <c:v>43988</c:v>
                </c:pt>
                <c:pt idx="45">
                  <c:v>43989</c:v>
                </c:pt>
                <c:pt idx="46">
                  <c:v>43990</c:v>
                </c:pt>
                <c:pt idx="47">
                  <c:v>43991</c:v>
                </c:pt>
                <c:pt idx="48">
                  <c:v>43992</c:v>
                </c:pt>
                <c:pt idx="49">
                  <c:v>43993</c:v>
                </c:pt>
                <c:pt idx="50">
                  <c:v>43994</c:v>
                </c:pt>
                <c:pt idx="51">
                  <c:v>43995</c:v>
                </c:pt>
                <c:pt idx="52">
                  <c:v>43996</c:v>
                </c:pt>
                <c:pt idx="53">
                  <c:v>43997</c:v>
                </c:pt>
                <c:pt idx="54">
                  <c:v>43998</c:v>
                </c:pt>
                <c:pt idx="55">
                  <c:v>43999</c:v>
                </c:pt>
                <c:pt idx="56">
                  <c:v>44000</c:v>
                </c:pt>
                <c:pt idx="57">
                  <c:v>44001</c:v>
                </c:pt>
                <c:pt idx="58">
                  <c:v>44002</c:v>
                </c:pt>
                <c:pt idx="59">
                  <c:v>44003</c:v>
                </c:pt>
                <c:pt idx="60">
                  <c:v>44004</c:v>
                </c:pt>
                <c:pt idx="61">
                  <c:v>44005</c:v>
                </c:pt>
                <c:pt idx="62">
                  <c:v>44006</c:v>
                </c:pt>
                <c:pt idx="63">
                  <c:v>44007</c:v>
                </c:pt>
                <c:pt idx="64">
                  <c:v>44008</c:v>
                </c:pt>
                <c:pt idx="65">
                  <c:v>44009</c:v>
                </c:pt>
                <c:pt idx="66">
                  <c:v>44010</c:v>
                </c:pt>
                <c:pt idx="67">
                  <c:v>44011</c:v>
                </c:pt>
                <c:pt idx="68">
                  <c:v>44012</c:v>
                </c:pt>
                <c:pt idx="69">
                  <c:v>44013</c:v>
                </c:pt>
                <c:pt idx="70">
                  <c:v>44014</c:v>
                </c:pt>
                <c:pt idx="71">
                  <c:v>44015</c:v>
                </c:pt>
                <c:pt idx="72">
                  <c:v>44016</c:v>
                </c:pt>
                <c:pt idx="73">
                  <c:v>44017</c:v>
                </c:pt>
                <c:pt idx="74">
                  <c:v>44018</c:v>
                </c:pt>
                <c:pt idx="75">
                  <c:v>44019</c:v>
                </c:pt>
                <c:pt idx="76">
                  <c:v>44020</c:v>
                </c:pt>
                <c:pt idx="77">
                  <c:v>44021</c:v>
                </c:pt>
                <c:pt idx="78">
                  <c:v>44022</c:v>
                </c:pt>
                <c:pt idx="79">
                  <c:v>44023</c:v>
                </c:pt>
                <c:pt idx="80">
                  <c:v>44024</c:v>
                </c:pt>
                <c:pt idx="81">
                  <c:v>44025</c:v>
                </c:pt>
                <c:pt idx="82">
                  <c:v>44026</c:v>
                </c:pt>
                <c:pt idx="83">
                  <c:v>44027</c:v>
                </c:pt>
                <c:pt idx="84">
                  <c:v>44028</c:v>
                </c:pt>
                <c:pt idx="85">
                  <c:v>44029</c:v>
                </c:pt>
                <c:pt idx="86">
                  <c:v>44030</c:v>
                </c:pt>
                <c:pt idx="87">
                  <c:v>44031</c:v>
                </c:pt>
                <c:pt idx="88">
                  <c:v>44032</c:v>
                </c:pt>
                <c:pt idx="89">
                  <c:v>44033</c:v>
                </c:pt>
                <c:pt idx="90">
                  <c:v>44034</c:v>
                </c:pt>
                <c:pt idx="91">
                  <c:v>44035</c:v>
                </c:pt>
                <c:pt idx="92">
                  <c:v>44036</c:v>
                </c:pt>
                <c:pt idx="93">
                  <c:v>44037</c:v>
                </c:pt>
                <c:pt idx="94">
                  <c:v>44038</c:v>
                </c:pt>
                <c:pt idx="95">
                  <c:v>44039</c:v>
                </c:pt>
                <c:pt idx="96">
                  <c:v>44040</c:v>
                </c:pt>
                <c:pt idx="97">
                  <c:v>44041</c:v>
                </c:pt>
                <c:pt idx="98">
                  <c:v>44042</c:v>
                </c:pt>
                <c:pt idx="99">
                  <c:v>44043</c:v>
                </c:pt>
                <c:pt idx="100">
                  <c:v>44044</c:v>
                </c:pt>
                <c:pt idx="101">
                  <c:v>44045</c:v>
                </c:pt>
                <c:pt idx="102">
                  <c:v>44046</c:v>
                </c:pt>
                <c:pt idx="103">
                  <c:v>44047</c:v>
                </c:pt>
                <c:pt idx="104">
                  <c:v>44048</c:v>
                </c:pt>
                <c:pt idx="105">
                  <c:v>44049</c:v>
                </c:pt>
                <c:pt idx="106">
                  <c:v>44050</c:v>
                </c:pt>
                <c:pt idx="107">
                  <c:v>44051</c:v>
                </c:pt>
                <c:pt idx="108">
                  <c:v>44052</c:v>
                </c:pt>
                <c:pt idx="109">
                  <c:v>44053</c:v>
                </c:pt>
                <c:pt idx="110">
                  <c:v>44054</c:v>
                </c:pt>
                <c:pt idx="111">
                  <c:v>44055</c:v>
                </c:pt>
                <c:pt idx="112">
                  <c:v>44056</c:v>
                </c:pt>
                <c:pt idx="113">
                  <c:v>44057</c:v>
                </c:pt>
                <c:pt idx="114">
                  <c:v>44058</c:v>
                </c:pt>
                <c:pt idx="115">
                  <c:v>44059</c:v>
                </c:pt>
                <c:pt idx="116">
                  <c:v>44060</c:v>
                </c:pt>
                <c:pt idx="117">
                  <c:v>44061</c:v>
                </c:pt>
                <c:pt idx="118">
                  <c:v>44062</c:v>
                </c:pt>
                <c:pt idx="119">
                  <c:v>44063</c:v>
                </c:pt>
                <c:pt idx="120">
                  <c:v>44064</c:v>
                </c:pt>
                <c:pt idx="121">
                  <c:v>44065</c:v>
                </c:pt>
                <c:pt idx="122">
                  <c:v>44066</c:v>
                </c:pt>
                <c:pt idx="123">
                  <c:v>44067</c:v>
                </c:pt>
                <c:pt idx="124">
                  <c:v>44068</c:v>
                </c:pt>
                <c:pt idx="125">
                  <c:v>44069</c:v>
                </c:pt>
                <c:pt idx="126">
                  <c:v>44070</c:v>
                </c:pt>
                <c:pt idx="127">
                  <c:v>44071</c:v>
                </c:pt>
                <c:pt idx="128">
                  <c:v>44072</c:v>
                </c:pt>
                <c:pt idx="129">
                  <c:v>44073</c:v>
                </c:pt>
                <c:pt idx="130">
                  <c:v>44074</c:v>
                </c:pt>
                <c:pt idx="131">
                  <c:v>44075</c:v>
                </c:pt>
                <c:pt idx="132">
                  <c:v>44076</c:v>
                </c:pt>
                <c:pt idx="133">
                  <c:v>44077</c:v>
                </c:pt>
                <c:pt idx="134">
                  <c:v>44078</c:v>
                </c:pt>
                <c:pt idx="135">
                  <c:v>44079</c:v>
                </c:pt>
                <c:pt idx="136">
                  <c:v>44080</c:v>
                </c:pt>
                <c:pt idx="137">
                  <c:v>44081</c:v>
                </c:pt>
                <c:pt idx="138">
                  <c:v>44082</c:v>
                </c:pt>
                <c:pt idx="139">
                  <c:v>44083</c:v>
                </c:pt>
                <c:pt idx="140">
                  <c:v>44084</c:v>
                </c:pt>
                <c:pt idx="141">
                  <c:v>44085</c:v>
                </c:pt>
              </c:numCache>
            </c:numRef>
          </c:cat>
          <c:val>
            <c:numRef>
              <c:f>'EPICURVE '!$B$4:$B$145</c:f>
              <c:numCache>
                <c:formatCode>General</c:formatCode>
                <c:ptCount val="142"/>
                <c:pt idx="0">
                  <c:v>0</c:v>
                </c:pt>
                <c:pt idx="1">
                  <c:v>0</c:v>
                </c:pt>
                <c:pt idx="2">
                  <c:v>2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2</c:v>
                </c:pt>
                <c:pt idx="7">
                  <c:v>2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3</c:v>
                </c:pt>
                <c:pt idx="13">
                  <c:v>1</c:v>
                </c:pt>
                <c:pt idx="14">
                  <c:v>3</c:v>
                </c:pt>
                <c:pt idx="15">
                  <c:v>5</c:v>
                </c:pt>
                <c:pt idx="16">
                  <c:v>1</c:v>
                </c:pt>
                <c:pt idx="17">
                  <c:v>1</c:v>
                </c:pt>
                <c:pt idx="18">
                  <c:v>3</c:v>
                </c:pt>
                <c:pt idx="19">
                  <c:v>4</c:v>
                </c:pt>
                <c:pt idx="20">
                  <c:v>2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  <c:pt idx="24">
                  <c:v>1</c:v>
                </c:pt>
                <c:pt idx="25">
                  <c:v>2</c:v>
                </c:pt>
                <c:pt idx="26">
                  <c:v>2</c:v>
                </c:pt>
                <c:pt idx="27">
                  <c:v>1</c:v>
                </c:pt>
                <c:pt idx="28">
                  <c:v>3</c:v>
                </c:pt>
                <c:pt idx="29">
                  <c:v>2</c:v>
                </c:pt>
                <c:pt idx="30">
                  <c:v>3</c:v>
                </c:pt>
                <c:pt idx="31">
                  <c:v>5</c:v>
                </c:pt>
                <c:pt idx="32">
                  <c:v>12</c:v>
                </c:pt>
                <c:pt idx="33">
                  <c:v>64</c:v>
                </c:pt>
                <c:pt idx="34">
                  <c:v>3</c:v>
                </c:pt>
                <c:pt idx="35">
                  <c:v>17</c:v>
                </c:pt>
                <c:pt idx="36">
                  <c:v>11</c:v>
                </c:pt>
                <c:pt idx="37">
                  <c:v>14</c:v>
                </c:pt>
                <c:pt idx="38">
                  <c:v>4</c:v>
                </c:pt>
                <c:pt idx="39">
                  <c:v>6</c:v>
                </c:pt>
                <c:pt idx="40">
                  <c:v>3</c:v>
                </c:pt>
                <c:pt idx="41">
                  <c:v>16</c:v>
                </c:pt>
                <c:pt idx="42">
                  <c:v>15</c:v>
                </c:pt>
                <c:pt idx="43">
                  <c:v>28</c:v>
                </c:pt>
                <c:pt idx="44">
                  <c:v>14</c:v>
                </c:pt>
                <c:pt idx="45">
                  <c:v>3</c:v>
                </c:pt>
                <c:pt idx="46">
                  <c:v>5</c:v>
                </c:pt>
                <c:pt idx="47">
                  <c:v>27</c:v>
                </c:pt>
                <c:pt idx="48">
                  <c:v>6</c:v>
                </c:pt>
                <c:pt idx="49">
                  <c:v>12</c:v>
                </c:pt>
                <c:pt idx="50">
                  <c:v>11</c:v>
                </c:pt>
                <c:pt idx="51">
                  <c:v>13</c:v>
                </c:pt>
                <c:pt idx="52">
                  <c:v>27</c:v>
                </c:pt>
                <c:pt idx="53">
                  <c:v>4</c:v>
                </c:pt>
                <c:pt idx="54">
                  <c:v>4</c:v>
                </c:pt>
                <c:pt idx="55">
                  <c:v>10</c:v>
                </c:pt>
                <c:pt idx="56">
                  <c:v>62</c:v>
                </c:pt>
                <c:pt idx="57">
                  <c:v>16</c:v>
                </c:pt>
                <c:pt idx="58">
                  <c:v>7</c:v>
                </c:pt>
                <c:pt idx="59">
                  <c:v>3</c:v>
                </c:pt>
                <c:pt idx="60">
                  <c:v>23</c:v>
                </c:pt>
                <c:pt idx="61">
                  <c:v>13</c:v>
                </c:pt>
                <c:pt idx="62">
                  <c:v>5</c:v>
                </c:pt>
                <c:pt idx="63">
                  <c:v>21</c:v>
                </c:pt>
                <c:pt idx="64">
                  <c:v>10</c:v>
                </c:pt>
                <c:pt idx="65">
                  <c:v>6</c:v>
                </c:pt>
                <c:pt idx="66">
                  <c:v>0</c:v>
                </c:pt>
                <c:pt idx="67">
                  <c:v>7</c:v>
                </c:pt>
                <c:pt idx="68">
                  <c:v>17</c:v>
                </c:pt>
                <c:pt idx="69">
                  <c:v>13</c:v>
                </c:pt>
                <c:pt idx="70">
                  <c:v>12</c:v>
                </c:pt>
                <c:pt idx="71">
                  <c:v>5</c:v>
                </c:pt>
                <c:pt idx="72">
                  <c:v>73</c:v>
                </c:pt>
                <c:pt idx="73">
                  <c:v>18</c:v>
                </c:pt>
                <c:pt idx="74">
                  <c:v>18</c:v>
                </c:pt>
                <c:pt idx="75">
                  <c:v>53</c:v>
                </c:pt>
                <c:pt idx="76">
                  <c:v>98</c:v>
                </c:pt>
                <c:pt idx="77">
                  <c:v>41</c:v>
                </c:pt>
                <c:pt idx="78">
                  <c:v>16</c:v>
                </c:pt>
                <c:pt idx="79">
                  <c:v>40</c:v>
                </c:pt>
                <c:pt idx="80">
                  <c:v>3</c:v>
                </c:pt>
                <c:pt idx="81">
                  <c:v>49</c:v>
                </c:pt>
                <c:pt idx="82">
                  <c:v>30</c:v>
                </c:pt>
                <c:pt idx="83">
                  <c:v>25</c:v>
                </c:pt>
                <c:pt idx="84">
                  <c:v>273</c:v>
                </c:pt>
                <c:pt idx="85">
                  <c:v>58</c:v>
                </c:pt>
                <c:pt idx="86">
                  <c:v>58</c:v>
                </c:pt>
                <c:pt idx="87">
                  <c:v>133</c:v>
                </c:pt>
                <c:pt idx="88">
                  <c:v>102</c:v>
                </c:pt>
                <c:pt idx="89">
                  <c:v>107</c:v>
                </c:pt>
                <c:pt idx="90">
                  <c:v>214</c:v>
                </c:pt>
                <c:pt idx="91">
                  <c:v>90</c:v>
                </c:pt>
                <c:pt idx="92">
                  <c:v>96</c:v>
                </c:pt>
                <c:pt idx="93">
                  <c:v>138</c:v>
                </c:pt>
                <c:pt idx="94">
                  <c:v>74</c:v>
                </c:pt>
                <c:pt idx="95">
                  <c:v>192</c:v>
                </c:pt>
                <c:pt idx="96">
                  <c:v>113</c:v>
                </c:pt>
                <c:pt idx="97">
                  <c:v>62</c:v>
                </c:pt>
                <c:pt idx="98">
                  <c:v>213</c:v>
                </c:pt>
                <c:pt idx="99">
                  <c:v>77</c:v>
                </c:pt>
                <c:pt idx="100">
                  <c:v>490</c:v>
                </c:pt>
                <c:pt idx="101">
                  <c:v>262</c:v>
                </c:pt>
                <c:pt idx="102">
                  <c:v>154</c:v>
                </c:pt>
                <c:pt idx="103">
                  <c:v>146</c:v>
                </c:pt>
                <c:pt idx="104">
                  <c:v>118</c:v>
                </c:pt>
                <c:pt idx="105">
                  <c:v>56</c:v>
                </c:pt>
                <c:pt idx="106">
                  <c:v>56</c:v>
                </c:pt>
                <c:pt idx="107">
                  <c:v>124</c:v>
                </c:pt>
                <c:pt idx="108">
                  <c:v>74</c:v>
                </c:pt>
                <c:pt idx="109">
                  <c:v>99</c:v>
                </c:pt>
                <c:pt idx="110">
                  <c:v>70</c:v>
                </c:pt>
                <c:pt idx="111">
                  <c:v>75</c:v>
                </c:pt>
                <c:pt idx="112">
                  <c:v>97</c:v>
                </c:pt>
                <c:pt idx="113">
                  <c:v>82</c:v>
                </c:pt>
                <c:pt idx="114">
                  <c:v>104</c:v>
                </c:pt>
                <c:pt idx="115">
                  <c:v>85</c:v>
                </c:pt>
                <c:pt idx="116">
                  <c:v>47</c:v>
                </c:pt>
                <c:pt idx="117">
                  <c:v>70</c:v>
                </c:pt>
                <c:pt idx="118">
                  <c:v>265</c:v>
                </c:pt>
                <c:pt idx="119">
                  <c:v>102</c:v>
                </c:pt>
                <c:pt idx="120">
                  <c:v>70</c:v>
                </c:pt>
                <c:pt idx="121">
                  <c:v>78</c:v>
                </c:pt>
                <c:pt idx="122">
                  <c:v>37</c:v>
                </c:pt>
                <c:pt idx="123">
                  <c:v>140</c:v>
                </c:pt>
                <c:pt idx="124">
                  <c:v>126</c:v>
                </c:pt>
                <c:pt idx="125">
                  <c:v>55</c:v>
                </c:pt>
                <c:pt idx="126">
                  <c:v>41</c:v>
                </c:pt>
                <c:pt idx="127">
                  <c:v>93</c:v>
                </c:pt>
                <c:pt idx="128">
                  <c:v>18</c:v>
                </c:pt>
                <c:pt idx="129">
                  <c:v>6</c:v>
                </c:pt>
                <c:pt idx="130">
                  <c:v>85</c:v>
                </c:pt>
                <c:pt idx="131">
                  <c:v>62</c:v>
                </c:pt>
                <c:pt idx="132">
                  <c:v>79</c:v>
                </c:pt>
                <c:pt idx="133">
                  <c:v>40</c:v>
                </c:pt>
                <c:pt idx="134">
                  <c:v>159</c:v>
                </c:pt>
                <c:pt idx="135">
                  <c:v>140</c:v>
                </c:pt>
                <c:pt idx="136">
                  <c:v>139</c:v>
                </c:pt>
                <c:pt idx="137">
                  <c:v>182</c:v>
                </c:pt>
                <c:pt idx="138">
                  <c:v>90</c:v>
                </c:pt>
                <c:pt idx="139">
                  <c:v>41</c:v>
                </c:pt>
                <c:pt idx="140">
                  <c:v>24</c:v>
                </c:pt>
                <c:pt idx="141">
                  <c:v>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AA4-4A64-95A3-C1FECA0919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20"/>
        <c:axId val="398972504"/>
        <c:axId val="398970936"/>
      </c:barChart>
      <c:dateAx>
        <c:axId val="39897250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DATE OF DIAGNOSIS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[$-409]d\-mmm\-yy;@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8970936"/>
        <c:crosses val="autoZero"/>
        <c:auto val="1"/>
        <c:lblOffset val="100"/>
        <c:baseTimeUnit val="days"/>
      </c:dateAx>
      <c:valAx>
        <c:axId val="398970936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CASES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89725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9/11/2020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9/11/2020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9/11/2020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9/11/2020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8CCEB4-4E25-464B-A036-FEC841CFF0B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b="1" dirty="0">
                <a:effectLst/>
                <a:latin typeface="Tw Cen MT" panose="020B06020201040206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COVID 19: Addressing Public Health Issues and Flattening the Curve – Zimbabwe’s Experience</a:t>
            </a:r>
            <a:endParaRPr lang="en-US" sz="3600" b="1" dirty="0">
              <a:latin typeface="Tw Cen MT" panose="020B0602020104020603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356D427-EC9A-493A-9FA9-A38061EC0AE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latin typeface="Tw Cen MT" panose="020B0602020104020603" pitchFamily="34" charset="0"/>
              </a:rPr>
              <a:t>Presentation by Dr Godfrey Sikipa</a:t>
            </a:r>
          </a:p>
          <a:p>
            <a:r>
              <a:rPr lang="en-US" sz="2800" b="1" dirty="0">
                <a:latin typeface="Tw Cen MT" panose="020B0602020104020603" pitchFamily="34" charset="0"/>
              </a:rPr>
              <a:t>September 12, 2020</a:t>
            </a:r>
          </a:p>
        </p:txBody>
      </p:sp>
    </p:spTree>
    <p:extLst>
      <p:ext uri="{BB962C8B-B14F-4D97-AF65-F5344CB8AC3E}">
        <p14:creationId xmlns:p14="http://schemas.microsoft.com/office/powerpoint/2010/main" val="19795374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F8E6DE-75C3-46E7-9285-3792178854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latin typeface="Tw Cen MT" panose="020B0602020104020603" pitchFamily="34" charset="0"/>
              </a:rPr>
              <a:t>Some Thoughts on Key Issues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9F403A-18A0-4E6D-94E9-2411274611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Tw Cen MT" panose="020B0602020104020603" pitchFamily="34" charset="0"/>
              </a:rPr>
              <a:t>Call to action (political, governance and accountability, economic cooperation, infrastructure). </a:t>
            </a:r>
          </a:p>
          <a:p>
            <a:r>
              <a:rPr lang="en-US" dirty="0">
                <a:latin typeface="Tw Cen MT" panose="020B0602020104020603" pitchFamily="34" charset="0"/>
              </a:rPr>
              <a:t>Global geopolitical and economic realities</a:t>
            </a:r>
          </a:p>
          <a:p>
            <a:r>
              <a:rPr lang="en-US" dirty="0">
                <a:latin typeface="Tw Cen MT" panose="020B0602020104020603" pitchFamily="34" charset="0"/>
              </a:rPr>
              <a:t>RSSH</a:t>
            </a:r>
          </a:p>
          <a:p>
            <a:r>
              <a:rPr lang="en-US" dirty="0">
                <a:latin typeface="Tw Cen MT" panose="020B0602020104020603" pitchFamily="34" charset="0"/>
              </a:rPr>
              <a:t>Community/People Involvement</a:t>
            </a:r>
          </a:p>
          <a:p>
            <a:r>
              <a:rPr lang="en-US" dirty="0">
                <a:latin typeface="Tw Cen MT" panose="020B0602020104020603" pitchFamily="34" charset="0"/>
              </a:rPr>
              <a:t>Industrial Capacity to Manufacture</a:t>
            </a:r>
          </a:p>
        </p:txBody>
      </p:sp>
    </p:spTree>
    <p:extLst>
      <p:ext uri="{BB962C8B-B14F-4D97-AF65-F5344CB8AC3E}">
        <p14:creationId xmlns:p14="http://schemas.microsoft.com/office/powerpoint/2010/main" val="7889035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4D86FB-62A3-4FC3-BB68-11FFD0ED6C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latin typeface="Tw Cen MT" panose="020B0602020104020603" pitchFamily="34" charset="0"/>
                <a:ea typeface="STZhongsong" panose="020B0503020204020204" pitchFamily="2" charset="-122"/>
              </a:rPr>
              <a:t>PRESENTATION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C35731-0D9E-4179-BE1F-4AD496A7D5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latin typeface="Tw Cen MT" panose="020B0602020104020603" pitchFamily="34" charset="0"/>
              </a:rPr>
              <a:t>Current COVID situation and trends in Zimbabwe</a:t>
            </a:r>
          </a:p>
          <a:p>
            <a:r>
              <a:rPr lang="en-US" b="1" dirty="0">
                <a:latin typeface="Tw Cen MT" panose="020B0602020104020603" pitchFamily="34" charset="0"/>
              </a:rPr>
              <a:t>Measures taken by the Country to “flatten” the curve</a:t>
            </a:r>
          </a:p>
          <a:p>
            <a:r>
              <a:rPr lang="en-US" b="1" dirty="0">
                <a:latin typeface="Tw Cen MT" panose="020B0602020104020603" pitchFamily="34" charset="0"/>
              </a:rPr>
              <a:t>Challenges</a:t>
            </a:r>
          </a:p>
          <a:p>
            <a:r>
              <a:rPr lang="en-US" b="1" dirty="0">
                <a:latin typeface="Tw Cen MT" panose="020B0602020104020603" pitchFamily="34" charset="0"/>
              </a:rPr>
              <a:t>Thoughts on some key issues</a:t>
            </a:r>
          </a:p>
        </p:txBody>
      </p:sp>
    </p:spTree>
    <p:extLst>
      <p:ext uri="{BB962C8B-B14F-4D97-AF65-F5344CB8AC3E}">
        <p14:creationId xmlns:p14="http://schemas.microsoft.com/office/powerpoint/2010/main" val="41599380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DF0611B8-A305-40F2-A871-9FBAFE14CD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2355317"/>
              </p:ext>
            </p:extLst>
          </p:nvPr>
        </p:nvGraphicFramePr>
        <p:xfrm>
          <a:off x="1081178" y="1075426"/>
          <a:ext cx="10121661" cy="520166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13541">
                  <a:extLst>
                    <a:ext uri="{9D8B030D-6E8A-4147-A177-3AD203B41FA5}">
                      <a16:colId xmlns:a16="http://schemas.microsoft.com/office/drawing/2014/main" val="1944591764"/>
                    </a:ext>
                  </a:extLst>
                </a:gridCol>
                <a:gridCol w="1455730">
                  <a:extLst>
                    <a:ext uri="{9D8B030D-6E8A-4147-A177-3AD203B41FA5}">
                      <a16:colId xmlns:a16="http://schemas.microsoft.com/office/drawing/2014/main" val="3916098881"/>
                    </a:ext>
                  </a:extLst>
                </a:gridCol>
                <a:gridCol w="1092012">
                  <a:extLst>
                    <a:ext uri="{9D8B030D-6E8A-4147-A177-3AD203B41FA5}">
                      <a16:colId xmlns:a16="http://schemas.microsoft.com/office/drawing/2014/main" val="3881967428"/>
                    </a:ext>
                  </a:extLst>
                </a:gridCol>
                <a:gridCol w="1092012">
                  <a:extLst>
                    <a:ext uri="{9D8B030D-6E8A-4147-A177-3AD203B41FA5}">
                      <a16:colId xmlns:a16="http://schemas.microsoft.com/office/drawing/2014/main" val="1675607168"/>
                    </a:ext>
                  </a:extLst>
                </a:gridCol>
                <a:gridCol w="1219531">
                  <a:extLst>
                    <a:ext uri="{9D8B030D-6E8A-4147-A177-3AD203B41FA5}">
                      <a16:colId xmlns:a16="http://schemas.microsoft.com/office/drawing/2014/main" val="1956229790"/>
                    </a:ext>
                  </a:extLst>
                </a:gridCol>
                <a:gridCol w="1295696">
                  <a:extLst>
                    <a:ext uri="{9D8B030D-6E8A-4147-A177-3AD203B41FA5}">
                      <a16:colId xmlns:a16="http://schemas.microsoft.com/office/drawing/2014/main" val="2131591811"/>
                    </a:ext>
                  </a:extLst>
                </a:gridCol>
                <a:gridCol w="1295696">
                  <a:extLst>
                    <a:ext uri="{9D8B030D-6E8A-4147-A177-3AD203B41FA5}">
                      <a16:colId xmlns:a16="http://schemas.microsoft.com/office/drawing/2014/main" val="1412460053"/>
                    </a:ext>
                  </a:extLst>
                </a:gridCol>
                <a:gridCol w="1457443">
                  <a:extLst>
                    <a:ext uri="{9D8B030D-6E8A-4147-A177-3AD203B41FA5}">
                      <a16:colId xmlns:a16="http://schemas.microsoft.com/office/drawing/2014/main" val="2561635546"/>
                    </a:ext>
                  </a:extLst>
                </a:gridCol>
              </a:tblGrid>
              <a:tr h="954432">
                <a:tc>
                  <a:txBody>
                    <a:bodyPr/>
                    <a:lstStyle/>
                    <a:p>
                      <a:pPr marL="127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 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21" marR="16321" marT="320" marB="1600"/>
                </a:tc>
                <a:tc>
                  <a:txBody>
                    <a:bodyPr/>
                    <a:lstStyle/>
                    <a:p>
                      <a:pPr marL="635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140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49300" algn="ctr"/>
                          <a:tab pos="1340485" algn="r"/>
                        </a:tabLst>
                      </a:pPr>
                      <a:r>
                        <a:rPr lang="en-ZW" sz="1400">
                          <a:effectLst/>
                        </a:rPr>
                        <a:t>Number of Tests Done Today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21" marR="16321" marT="320" marB="1600" anchor="b"/>
                </a:tc>
                <a:tc gridSpan="3">
                  <a:txBody>
                    <a:bodyPr/>
                    <a:lstStyle/>
                    <a:p>
                      <a:pPr marL="635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W" sz="1400">
                          <a:effectLst/>
                        </a:rPr>
                        <a:t> </a:t>
                      </a:r>
                      <a:endParaRPr lang="en-US" sz="1400">
                        <a:effectLst/>
                      </a:endParaRPr>
                    </a:p>
                    <a:p>
                      <a:pPr marL="127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W" sz="1400">
                          <a:effectLst/>
                        </a:rPr>
                        <a:t> </a:t>
                      </a:r>
                      <a:endParaRPr lang="en-US" sz="1400">
                        <a:effectLst/>
                      </a:endParaRPr>
                    </a:p>
                    <a:p>
                      <a:pPr marL="127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W" sz="1400">
                          <a:effectLst/>
                        </a:rPr>
                        <a:t> </a:t>
                      </a:r>
                      <a:endParaRPr lang="en-US" sz="1400">
                        <a:effectLst/>
                      </a:endParaRPr>
                    </a:p>
                    <a:p>
                      <a:pPr marL="127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W" sz="1400">
                          <a:effectLst/>
                        </a:rPr>
                        <a:t>Number of Confirmed</a:t>
                      </a:r>
                      <a:endParaRPr lang="en-US" sz="1400">
                        <a:effectLst/>
                      </a:endParaRPr>
                    </a:p>
                    <a:p>
                      <a:pPr marL="127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W" sz="1400">
                          <a:effectLst/>
                        </a:rPr>
                        <a:t>Cases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21" marR="16321" marT="320" marB="160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501015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1400">
                        <a:effectLst/>
                      </a:endParaRPr>
                    </a:p>
                    <a:p>
                      <a:pPr marL="127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W" sz="1400">
                          <a:effectLst/>
                        </a:rPr>
                        <a:t>Number</a:t>
                      </a:r>
                      <a:endParaRPr lang="en-US" sz="1400">
                        <a:effectLst/>
                      </a:endParaRPr>
                    </a:p>
                    <a:p>
                      <a:pPr marL="127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W" sz="1400">
                          <a:effectLst/>
                        </a:rPr>
                        <a:t>Recovered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21" marR="16321" marT="320" marB="1600" anchor="b"/>
                </a:tc>
                <a:tc>
                  <a:txBody>
                    <a:bodyPr/>
                    <a:lstStyle/>
                    <a:p>
                      <a:pPr marL="0" marR="88265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140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886460" algn="r"/>
                        </a:tabLst>
                      </a:pPr>
                      <a:r>
                        <a:rPr lang="en-ZW" sz="1400">
                          <a:effectLst/>
                        </a:rPr>
                        <a:t>Number of</a:t>
                      </a:r>
                      <a:endParaRPr lang="en-US" sz="1400">
                        <a:effectLst/>
                      </a:endParaRPr>
                    </a:p>
                    <a:p>
                      <a:pPr marL="127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W" sz="1400">
                          <a:effectLst/>
                        </a:rPr>
                        <a:t>Active Cases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21" marR="16321" marT="320" marB="160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W" sz="1400">
                          <a:effectLst/>
                        </a:rPr>
                        <a:t> </a:t>
                      </a:r>
                      <a:endParaRPr lang="en-US" sz="1400">
                        <a:effectLst/>
                      </a:endParaRPr>
                    </a:p>
                    <a:p>
                      <a:pPr marL="127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W" sz="1400">
                          <a:effectLst/>
                        </a:rPr>
                        <a:t> </a:t>
                      </a:r>
                      <a:endParaRPr lang="en-US" sz="1400">
                        <a:effectLst/>
                      </a:endParaRPr>
                    </a:p>
                    <a:p>
                      <a:pPr marL="127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W" sz="1400">
                          <a:effectLst/>
                        </a:rPr>
                        <a:t> </a:t>
                      </a:r>
                      <a:endParaRPr lang="en-US" sz="1400">
                        <a:effectLst/>
                      </a:endParaRPr>
                    </a:p>
                    <a:p>
                      <a:pPr marL="127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W" sz="1400">
                          <a:effectLst/>
                        </a:rPr>
                        <a:t>Death due to COVID-19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21" marR="16321" marT="320" marB="1600" anchor="ctr"/>
                </a:tc>
                <a:extLst>
                  <a:ext uri="{0D108BD9-81ED-4DB2-BD59-A6C34878D82A}">
                    <a16:rowId xmlns:a16="http://schemas.microsoft.com/office/drawing/2014/main" val="2981861336"/>
                  </a:ext>
                </a:extLst>
              </a:tr>
              <a:tr h="407243">
                <a:tc>
                  <a:txBody>
                    <a:bodyPr/>
                    <a:lstStyle/>
                    <a:p>
                      <a:pPr marL="127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W" sz="1400">
                          <a:effectLst/>
                        </a:rPr>
                        <a:t>Province 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21" marR="16321" marT="320" marB="160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W" sz="1400">
                          <a:effectLst/>
                        </a:rPr>
                        <a:t>PCR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21" marR="16321" marT="320" marB="1600"/>
                </a:tc>
                <a:tc>
                  <a:txBody>
                    <a:bodyPr/>
                    <a:lstStyle/>
                    <a:p>
                      <a:pPr marL="127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W" sz="1400">
                          <a:effectLst/>
                        </a:rPr>
                        <a:t>Cum (New)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21" marR="16321" marT="320" marB="1600"/>
                </a:tc>
                <a:tc>
                  <a:txBody>
                    <a:bodyPr/>
                    <a:lstStyle/>
                    <a:p>
                      <a:pPr marL="127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W" sz="1400">
                          <a:effectLst/>
                        </a:rPr>
                        <a:t>Local(New)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21" marR="16321" marT="320" marB="160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W" sz="1400">
                          <a:effectLst/>
                        </a:rPr>
                        <a:t>Import(New)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21" marR="16321" marT="320" marB="160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W" sz="1400">
                          <a:effectLst/>
                        </a:rPr>
                        <a:t>Cum (New)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21" marR="16321" marT="320" marB="160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W" sz="1400">
                          <a:effectLst/>
                        </a:rPr>
                        <a:t> 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21" marR="16321" marT="320" marB="1600"/>
                </a:tc>
                <a:tc>
                  <a:txBody>
                    <a:bodyPr/>
                    <a:lstStyle/>
                    <a:p>
                      <a:pPr marL="127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W" sz="1400">
                          <a:effectLst/>
                        </a:rPr>
                        <a:t>Cum (New)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21" marR="16321" marT="320" marB="1600"/>
                </a:tc>
                <a:extLst>
                  <a:ext uri="{0D108BD9-81ED-4DB2-BD59-A6C34878D82A}">
                    <a16:rowId xmlns:a16="http://schemas.microsoft.com/office/drawing/2014/main" val="2987495692"/>
                  </a:ext>
                </a:extLst>
              </a:tr>
              <a:tr h="407243">
                <a:tc>
                  <a:txBody>
                    <a:bodyPr/>
                    <a:lstStyle/>
                    <a:p>
                      <a:pPr marL="127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W" sz="1400">
                          <a:effectLst/>
                        </a:rPr>
                        <a:t>Bulawayo 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21" marR="16321" marT="320" marB="160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W" sz="1400">
                          <a:effectLst/>
                        </a:rPr>
                        <a:t>189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21" marR="16321" marT="320" marB="1600" anchor="ctr"/>
                </a:tc>
                <a:tc>
                  <a:txBody>
                    <a:bodyPr/>
                    <a:lstStyle/>
                    <a:p>
                      <a:pPr marL="0" marR="34925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W" sz="1400">
                          <a:effectLst/>
                        </a:rPr>
                        <a:t>1336 (10)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21" marR="16321" marT="320" marB="1600"/>
                </a:tc>
                <a:tc>
                  <a:txBody>
                    <a:bodyPr/>
                    <a:lstStyle/>
                    <a:p>
                      <a:pPr marL="0" marR="34925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W" sz="1400">
                          <a:effectLst/>
                        </a:rPr>
                        <a:t>1287 (10)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21" marR="16321" marT="320" marB="1600"/>
                </a:tc>
                <a:tc>
                  <a:txBody>
                    <a:bodyPr/>
                    <a:lstStyle/>
                    <a:p>
                      <a:pPr marL="0" marR="34925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W" sz="1400">
                          <a:effectLst/>
                        </a:rPr>
                        <a:t>49 (0)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21" marR="16321" marT="320" marB="1600"/>
                </a:tc>
                <a:tc>
                  <a:txBody>
                    <a:bodyPr/>
                    <a:lstStyle/>
                    <a:p>
                      <a:pPr marL="0" marR="3810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W" sz="1400">
                          <a:effectLst/>
                        </a:rPr>
                        <a:t>1199 (6) 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21" marR="16321" marT="320" marB="1600"/>
                </a:tc>
                <a:tc>
                  <a:txBody>
                    <a:bodyPr/>
                    <a:lstStyle/>
                    <a:p>
                      <a:pPr marL="0" marR="36195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W" sz="1400">
                          <a:effectLst/>
                        </a:rPr>
                        <a:t>95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21" marR="16321" marT="320" marB="1600"/>
                </a:tc>
                <a:tc>
                  <a:txBody>
                    <a:bodyPr/>
                    <a:lstStyle/>
                    <a:p>
                      <a:pPr marL="0" marR="3810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W" sz="1400">
                          <a:effectLst/>
                        </a:rPr>
                        <a:t>42 (0)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21" marR="16321" marT="320" marB="1600"/>
                </a:tc>
                <a:extLst>
                  <a:ext uri="{0D108BD9-81ED-4DB2-BD59-A6C34878D82A}">
                    <a16:rowId xmlns:a16="http://schemas.microsoft.com/office/drawing/2014/main" val="2311358189"/>
                  </a:ext>
                </a:extLst>
              </a:tr>
              <a:tr h="407243">
                <a:tc>
                  <a:txBody>
                    <a:bodyPr/>
                    <a:lstStyle/>
                    <a:p>
                      <a:pPr marL="127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W" sz="1400">
                          <a:effectLst/>
                        </a:rPr>
                        <a:t>Harare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21" marR="16321" marT="320" marB="160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W" sz="1400">
                          <a:effectLst/>
                        </a:rPr>
                        <a:t>618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21" marR="16321" marT="320" marB="1600" anchor="ctr"/>
                </a:tc>
                <a:tc>
                  <a:txBody>
                    <a:bodyPr/>
                    <a:lstStyle/>
                    <a:p>
                      <a:pPr marL="0" marR="34925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W" sz="1400">
                          <a:effectLst/>
                        </a:rPr>
                        <a:t>3165 (14)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21" marR="16321" marT="320" marB="1600"/>
                </a:tc>
                <a:tc>
                  <a:txBody>
                    <a:bodyPr/>
                    <a:lstStyle/>
                    <a:p>
                      <a:pPr marL="0" marR="34925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W" sz="1400">
                          <a:effectLst/>
                        </a:rPr>
                        <a:t>2876 (14)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21" marR="16321" marT="320" marB="1600"/>
                </a:tc>
                <a:tc>
                  <a:txBody>
                    <a:bodyPr/>
                    <a:lstStyle/>
                    <a:p>
                      <a:pPr marL="0" marR="34925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W" sz="1400">
                          <a:effectLst/>
                        </a:rPr>
                        <a:t>289 (0)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21" marR="16321" marT="320" marB="1600"/>
                </a:tc>
                <a:tc>
                  <a:txBody>
                    <a:bodyPr/>
                    <a:lstStyle/>
                    <a:p>
                      <a:pPr marL="0" marR="3810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W" sz="1400">
                          <a:effectLst/>
                        </a:rPr>
                        <a:t>2006 (0)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21" marR="16321" marT="320" marB="1600"/>
                </a:tc>
                <a:tc>
                  <a:txBody>
                    <a:bodyPr/>
                    <a:lstStyle/>
                    <a:p>
                      <a:pPr marL="0" marR="36195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W" sz="1400">
                          <a:effectLst/>
                        </a:rPr>
                        <a:t>1039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21" marR="16321" marT="320" marB="1600"/>
                </a:tc>
                <a:tc>
                  <a:txBody>
                    <a:bodyPr/>
                    <a:lstStyle/>
                    <a:p>
                      <a:pPr marL="0" marR="3810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W" sz="1400">
                          <a:effectLst/>
                        </a:rPr>
                        <a:t>120 (1)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21" marR="16321" marT="320" marB="1600"/>
                </a:tc>
                <a:extLst>
                  <a:ext uri="{0D108BD9-81ED-4DB2-BD59-A6C34878D82A}">
                    <a16:rowId xmlns:a16="http://schemas.microsoft.com/office/drawing/2014/main" val="777875469"/>
                  </a:ext>
                </a:extLst>
              </a:tr>
              <a:tr h="407243">
                <a:tc>
                  <a:txBody>
                    <a:bodyPr/>
                    <a:lstStyle/>
                    <a:p>
                      <a:pPr marL="127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W" sz="1400">
                          <a:effectLst/>
                        </a:rPr>
                        <a:t>Manicaland 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21" marR="16321" marT="320" marB="160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W" sz="1400">
                          <a:effectLst/>
                        </a:rPr>
                        <a:t>94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21" marR="16321" marT="320" marB="1600" anchor="ctr"/>
                </a:tc>
                <a:tc>
                  <a:txBody>
                    <a:bodyPr/>
                    <a:lstStyle/>
                    <a:p>
                      <a:pPr marL="0" marR="3683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W" sz="1400">
                          <a:effectLst/>
                        </a:rPr>
                        <a:t>     436  (0) 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21" marR="16321" marT="320" marB="1600"/>
                </a:tc>
                <a:tc>
                  <a:txBody>
                    <a:bodyPr/>
                    <a:lstStyle/>
                    <a:p>
                      <a:pPr marL="0" marR="3683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W" sz="1400">
                          <a:effectLst/>
                        </a:rPr>
                        <a:t>308 (0)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21" marR="16321" marT="320" marB="1600"/>
                </a:tc>
                <a:tc>
                  <a:txBody>
                    <a:bodyPr/>
                    <a:lstStyle/>
                    <a:p>
                      <a:pPr marL="0" marR="3683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W" sz="1400">
                          <a:effectLst/>
                        </a:rPr>
                        <a:t>128 (0) 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21" marR="16321" marT="320" marB="1600"/>
                </a:tc>
                <a:tc>
                  <a:txBody>
                    <a:bodyPr/>
                    <a:lstStyle/>
                    <a:p>
                      <a:pPr marL="0" marR="3810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W" sz="1400">
                          <a:effectLst/>
                        </a:rPr>
                        <a:t>371(0) 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21" marR="16321" marT="320" marB="1600"/>
                </a:tc>
                <a:tc>
                  <a:txBody>
                    <a:bodyPr/>
                    <a:lstStyle/>
                    <a:p>
                      <a:pPr marL="0" marR="36195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W" sz="1400">
                          <a:effectLst/>
                        </a:rPr>
                        <a:t>44 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21" marR="16321" marT="320" marB="1600"/>
                </a:tc>
                <a:tc>
                  <a:txBody>
                    <a:bodyPr/>
                    <a:lstStyle/>
                    <a:p>
                      <a:pPr marL="0" marR="3810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W" sz="1400">
                          <a:effectLst/>
                        </a:rPr>
                        <a:t>21 (1)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21" marR="16321" marT="320" marB="1600"/>
                </a:tc>
                <a:extLst>
                  <a:ext uri="{0D108BD9-81ED-4DB2-BD59-A6C34878D82A}">
                    <a16:rowId xmlns:a16="http://schemas.microsoft.com/office/drawing/2014/main" val="3130682277"/>
                  </a:ext>
                </a:extLst>
              </a:tr>
              <a:tr h="270447">
                <a:tc>
                  <a:txBody>
                    <a:bodyPr/>
                    <a:lstStyle/>
                    <a:p>
                      <a:pPr marL="127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W" sz="1400">
                          <a:effectLst/>
                        </a:rPr>
                        <a:t>Mash Cent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21" marR="16321" marT="320" marB="160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W" sz="1400">
                          <a:effectLst/>
                        </a:rPr>
                        <a:t>0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21" marR="16321" marT="320" marB="1600" anchor="ctr"/>
                </a:tc>
                <a:tc>
                  <a:txBody>
                    <a:bodyPr/>
                    <a:lstStyle/>
                    <a:p>
                      <a:pPr marL="0" marR="3683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W" sz="1400">
                          <a:effectLst/>
                        </a:rPr>
                        <a:t>179 (0) 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21" marR="16321" marT="320" marB="1600"/>
                </a:tc>
                <a:tc>
                  <a:txBody>
                    <a:bodyPr/>
                    <a:lstStyle/>
                    <a:p>
                      <a:pPr marL="0" marR="3683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W" sz="1400">
                          <a:effectLst/>
                        </a:rPr>
                        <a:t>162 (0)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21" marR="16321" marT="320" marB="1600"/>
                </a:tc>
                <a:tc>
                  <a:txBody>
                    <a:bodyPr/>
                    <a:lstStyle/>
                    <a:p>
                      <a:pPr marL="0" marR="3683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W" sz="1400">
                          <a:effectLst/>
                        </a:rPr>
                        <a:t>17 (0) 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21" marR="16321" marT="320" marB="1600"/>
                </a:tc>
                <a:tc>
                  <a:txBody>
                    <a:bodyPr/>
                    <a:lstStyle/>
                    <a:p>
                      <a:pPr marL="0" marR="3810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W" sz="1400">
                          <a:effectLst/>
                        </a:rPr>
                        <a:t>156 (18) 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21" marR="16321" marT="320" marB="1600"/>
                </a:tc>
                <a:tc>
                  <a:txBody>
                    <a:bodyPr/>
                    <a:lstStyle/>
                    <a:p>
                      <a:pPr marL="0" marR="36195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W" sz="1400">
                          <a:effectLst/>
                        </a:rPr>
                        <a:t>19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21" marR="16321" marT="320" marB="1600"/>
                </a:tc>
                <a:tc>
                  <a:txBody>
                    <a:bodyPr/>
                    <a:lstStyle/>
                    <a:p>
                      <a:pPr marL="0" marR="3810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W" sz="1400">
                          <a:effectLst/>
                        </a:rPr>
                        <a:t>4 (0)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21" marR="16321" marT="320" marB="1600"/>
                </a:tc>
                <a:extLst>
                  <a:ext uri="{0D108BD9-81ED-4DB2-BD59-A6C34878D82A}">
                    <a16:rowId xmlns:a16="http://schemas.microsoft.com/office/drawing/2014/main" val="986859947"/>
                  </a:ext>
                </a:extLst>
              </a:tr>
              <a:tr h="407243">
                <a:tc>
                  <a:txBody>
                    <a:bodyPr/>
                    <a:lstStyle/>
                    <a:p>
                      <a:pPr marL="127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W" sz="1400">
                          <a:effectLst/>
                        </a:rPr>
                        <a:t>Mash East 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21" marR="16321" marT="320" marB="160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W" sz="1400">
                          <a:effectLst/>
                        </a:rPr>
                        <a:t>0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21" marR="16321" marT="320" marB="1600" anchor="ctr"/>
                </a:tc>
                <a:tc>
                  <a:txBody>
                    <a:bodyPr/>
                    <a:lstStyle/>
                    <a:p>
                      <a:pPr marL="0" marR="3683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W" sz="1400">
                          <a:effectLst/>
                        </a:rPr>
                        <a:t>3724 (2) 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21" marR="16321" marT="320" marB="1600"/>
                </a:tc>
                <a:tc>
                  <a:txBody>
                    <a:bodyPr/>
                    <a:lstStyle/>
                    <a:p>
                      <a:pPr marL="0" marR="3683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W" sz="1400">
                          <a:effectLst/>
                        </a:rPr>
                        <a:t>321 (2)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21" marR="16321" marT="320" marB="1600"/>
                </a:tc>
                <a:tc>
                  <a:txBody>
                    <a:bodyPr/>
                    <a:lstStyle/>
                    <a:p>
                      <a:pPr marL="0" marR="3683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W" sz="1400">
                          <a:effectLst/>
                        </a:rPr>
                        <a:t>53 (0) 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21" marR="16321" marT="320" marB="1600"/>
                </a:tc>
                <a:tc>
                  <a:txBody>
                    <a:bodyPr/>
                    <a:lstStyle/>
                    <a:p>
                      <a:pPr marL="0" marR="3810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W" sz="1400">
                          <a:effectLst/>
                        </a:rPr>
                        <a:t>           357 (0)  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21" marR="16321" marT="320" marB="1600"/>
                </a:tc>
                <a:tc>
                  <a:txBody>
                    <a:bodyPr/>
                    <a:lstStyle/>
                    <a:p>
                      <a:pPr marL="0" marR="36195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W" sz="1400">
                          <a:effectLst/>
                        </a:rPr>
                        <a:t>13 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21" marR="16321" marT="320" marB="1600"/>
                </a:tc>
                <a:tc>
                  <a:txBody>
                    <a:bodyPr/>
                    <a:lstStyle/>
                    <a:p>
                      <a:pPr marL="0" marR="3810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W" sz="1400">
                          <a:effectLst/>
                        </a:rPr>
                        <a:t>4 (0)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21" marR="16321" marT="320" marB="1600"/>
                </a:tc>
                <a:extLst>
                  <a:ext uri="{0D108BD9-81ED-4DB2-BD59-A6C34878D82A}">
                    <a16:rowId xmlns:a16="http://schemas.microsoft.com/office/drawing/2014/main" val="706316069"/>
                  </a:ext>
                </a:extLst>
              </a:tr>
              <a:tr h="270447">
                <a:tc>
                  <a:txBody>
                    <a:bodyPr/>
                    <a:lstStyle/>
                    <a:p>
                      <a:pPr marL="127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W" sz="1400">
                          <a:effectLst/>
                        </a:rPr>
                        <a:t>Mash West 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21" marR="16321" marT="320" marB="160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W" sz="1400">
                          <a:effectLst/>
                        </a:rPr>
                        <a:t>0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21" marR="16321" marT="320" marB="1600" anchor="ctr"/>
                </a:tc>
                <a:tc>
                  <a:txBody>
                    <a:bodyPr/>
                    <a:lstStyle/>
                    <a:p>
                      <a:pPr marL="0" marR="34925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W" sz="1400">
                          <a:effectLst/>
                        </a:rPr>
                        <a:t>312 (0) 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21" marR="16321" marT="320" marB="1600"/>
                </a:tc>
                <a:tc>
                  <a:txBody>
                    <a:bodyPr/>
                    <a:lstStyle/>
                    <a:p>
                      <a:pPr marL="0" marR="34925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W" sz="1400">
                          <a:effectLst/>
                        </a:rPr>
                        <a:t>251 (0)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21" marR="16321" marT="320" marB="1600"/>
                </a:tc>
                <a:tc>
                  <a:txBody>
                    <a:bodyPr/>
                    <a:lstStyle/>
                    <a:p>
                      <a:pPr marL="0" marR="34925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W" sz="1400">
                          <a:effectLst/>
                        </a:rPr>
                        <a:t>61 (0) 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21" marR="16321" marT="320" marB="1600"/>
                </a:tc>
                <a:tc>
                  <a:txBody>
                    <a:bodyPr/>
                    <a:lstStyle/>
                    <a:p>
                      <a:pPr marL="0" marR="3810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W" sz="1400">
                          <a:effectLst/>
                        </a:rPr>
                        <a:t>156 (0) 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21" marR="16321" marT="320" marB="1600"/>
                </a:tc>
                <a:tc>
                  <a:txBody>
                    <a:bodyPr/>
                    <a:lstStyle/>
                    <a:p>
                      <a:pPr marL="0" marR="34925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W" sz="1400">
                          <a:effectLst/>
                        </a:rPr>
                        <a:t>144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21" marR="16321" marT="320" marB="1600"/>
                </a:tc>
                <a:tc>
                  <a:txBody>
                    <a:bodyPr/>
                    <a:lstStyle/>
                    <a:p>
                      <a:pPr marL="0" marR="3810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W" sz="1400">
                          <a:effectLst/>
                        </a:rPr>
                        <a:t>12 (0)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21" marR="16321" marT="320" marB="1600"/>
                </a:tc>
                <a:extLst>
                  <a:ext uri="{0D108BD9-81ED-4DB2-BD59-A6C34878D82A}">
                    <a16:rowId xmlns:a16="http://schemas.microsoft.com/office/drawing/2014/main" val="1142461403"/>
                  </a:ext>
                </a:extLst>
              </a:tr>
              <a:tr h="270447">
                <a:tc>
                  <a:txBody>
                    <a:bodyPr/>
                    <a:lstStyle/>
                    <a:p>
                      <a:pPr marL="127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W" sz="1400">
                          <a:effectLst/>
                        </a:rPr>
                        <a:t>Midlands 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21" marR="16321" marT="320" marB="160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W" sz="1400">
                          <a:effectLst/>
                        </a:rPr>
                        <a:t>13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21" marR="16321" marT="320" marB="1600" anchor="ctr"/>
                </a:tc>
                <a:tc>
                  <a:txBody>
                    <a:bodyPr/>
                    <a:lstStyle/>
                    <a:p>
                      <a:pPr marL="0" marR="34925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W" sz="1400">
                          <a:effectLst/>
                        </a:rPr>
                        <a:t>571 (0) 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21" marR="16321" marT="320" marB="1600"/>
                </a:tc>
                <a:tc>
                  <a:txBody>
                    <a:bodyPr/>
                    <a:lstStyle/>
                    <a:p>
                      <a:pPr marL="0" marR="34925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W" sz="1400">
                          <a:effectLst/>
                        </a:rPr>
                        <a:t>461 (0)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21" marR="16321" marT="320" marB="1600"/>
                </a:tc>
                <a:tc>
                  <a:txBody>
                    <a:bodyPr/>
                    <a:lstStyle/>
                    <a:p>
                      <a:pPr marL="0" marR="34925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W" sz="1400">
                          <a:effectLst/>
                        </a:rPr>
                        <a:t>110 (0) 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21" marR="16321" marT="320" marB="1600"/>
                </a:tc>
                <a:tc>
                  <a:txBody>
                    <a:bodyPr/>
                    <a:lstStyle/>
                    <a:p>
                      <a:pPr marL="0" marR="3810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W" sz="1400">
                          <a:effectLst/>
                        </a:rPr>
                        <a:t>519 (0) 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21" marR="16321" marT="320" marB="1600"/>
                </a:tc>
                <a:tc>
                  <a:txBody>
                    <a:bodyPr/>
                    <a:lstStyle/>
                    <a:p>
                      <a:pPr marL="0" marR="34925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W" sz="1400">
                          <a:effectLst/>
                        </a:rPr>
                        <a:t>43 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21" marR="16321" marT="320" marB="1600"/>
                </a:tc>
                <a:tc>
                  <a:txBody>
                    <a:bodyPr/>
                    <a:lstStyle/>
                    <a:p>
                      <a:pPr marL="0" marR="3810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W" sz="1400">
                          <a:effectLst/>
                        </a:rPr>
                        <a:t>9 (0)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21" marR="16321" marT="320" marB="1600"/>
                </a:tc>
                <a:extLst>
                  <a:ext uri="{0D108BD9-81ED-4DB2-BD59-A6C34878D82A}">
                    <a16:rowId xmlns:a16="http://schemas.microsoft.com/office/drawing/2014/main" val="4072304519"/>
                  </a:ext>
                </a:extLst>
              </a:tr>
              <a:tr h="270447">
                <a:tc>
                  <a:txBody>
                    <a:bodyPr/>
                    <a:lstStyle/>
                    <a:p>
                      <a:pPr marL="127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W" sz="1400">
                          <a:effectLst/>
                        </a:rPr>
                        <a:t>Masvingo 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21" marR="16321" marT="320" marB="160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W" sz="1400">
                          <a:effectLst/>
                        </a:rPr>
                        <a:t>0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21" marR="16321" marT="320" marB="1600" anchor="ctr"/>
                </a:tc>
                <a:tc>
                  <a:txBody>
                    <a:bodyPr/>
                    <a:lstStyle/>
                    <a:p>
                      <a:pPr marL="0" marR="34925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W" sz="1400">
                          <a:effectLst/>
                        </a:rPr>
                        <a:t>229 (0) 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21" marR="16321" marT="320" marB="1600"/>
                </a:tc>
                <a:tc>
                  <a:txBody>
                    <a:bodyPr/>
                    <a:lstStyle/>
                    <a:p>
                      <a:pPr marL="0" marR="34925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W" sz="1400">
                          <a:effectLst/>
                        </a:rPr>
                        <a:t>81 (0)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21" marR="16321" marT="320" marB="1600"/>
                </a:tc>
                <a:tc>
                  <a:txBody>
                    <a:bodyPr/>
                    <a:lstStyle/>
                    <a:p>
                      <a:pPr marL="0" marR="34925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W" sz="1400">
                          <a:effectLst/>
                        </a:rPr>
                        <a:t>148 (0) 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21" marR="16321" marT="320" marB="1600"/>
                </a:tc>
                <a:tc>
                  <a:txBody>
                    <a:bodyPr/>
                    <a:lstStyle/>
                    <a:p>
                      <a:pPr marL="0" marR="3810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W" sz="1400">
                          <a:effectLst/>
                        </a:rPr>
                        <a:t>221 (0) 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21" marR="16321" marT="320" marB="1600"/>
                </a:tc>
                <a:tc>
                  <a:txBody>
                    <a:bodyPr/>
                    <a:lstStyle/>
                    <a:p>
                      <a:pPr marL="0" marR="34925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W" sz="1400">
                          <a:effectLst/>
                        </a:rPr>
                        <a:t>6 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21" marR="16321" marT="320" marB="1600"/>
                </a:tc>
                <a:tc>
                  <a:txBody>
                    <a:bodyPr/>
                    <a:lstStyle/>
                    <a:p>
                      <a:pPr marL="0" marR="3810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W" sz="1400">
                          <a:effectLst/>
                        </a:rPr>
                        <a:t>2 (0)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21" marR="16321" marT="320" marB="1600"/>
                </a:tc>
                <a:extLst>
                  <a:ext uri="{0D108BD9-81ED-4DB2-BD59-A6C34878D82A}">
                    <a16:rowId xmlns:a16="http://schemas.microsoft.com/office/drawing/2014/main" val="1858489638"/>
                  </a:ext>
                </a:extLst>
              </a:tr>
              <a:tr h="270447">
                <a:tc>
                  <a:txBody>
                    <a:bodyPr/>
                    <a:lstStyle/>
                    <a:p>
                      <a:pPr marL="127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W" sz="1400">
                          <a:effectLst/>
                        </a:rPr>
                        <a:t>Mat North 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21" marR="16321" marT="320" marB="160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W" sz="1400">
                          <a:effectLst/>
                        </a:rPr>
                        <a:t>21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21" marR="16321" marT="320" marB="1600" anchor="ctr"/>
                </a:tc>
                <a:tc>
                  <a:txBody>
                    <a:bodyPr/>
                    <a:lstStyle/>
                    <a:p>
                      <a:pPr marL="0" marR="3683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W" sz="1400">
                          <a:effectLst/>
                        </a:rPr>
                        <a:t>121 (0) 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21" marR="16321" marT="320" marB="1600"/>
                </a:tc>
                <a:tc>
                  <a:txBody>
                    <a:bodyPr/>
                    <a:lstStyle/>
                    <a:p>
                      <a:pPr marL="0" marR="3683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W" sz="1400">
                          <a:effectLst/>
                        </a:rPr>
                        <a:t>68 (0)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21" marR="16321" marT="320" marB="1600"/>
                </a:tc>
                <a:tc>
                  <a:txBody>
                    <a:bodyPr/>
                    <a:lstStyle/>
                    <a:p>
                      <a:pPr marL="0" marR="3683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W" sz="1400">
                          <a:effectLst/>
                        </a:rPr>
                        <a:t>53 (0) 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21" marR="16321" marT="320" marB="1600"/>
                </a:tc>
                <a:tc>
                  <a:txBody>
                    <a:bodyPr/>
                    <a:lstStyle/>
                    <a:p>
                      <a:pPr marL="0" marR="3810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W" sz="1400">
                          <a:effectLst/>
                        </a:rPr>
                        <a:t>106 (1) 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21" marR="16321" marT="320" marB="1600"/>
                </a:tc>
                <a:tc>
                  <a:txBody>
                    <a:bodyPr/>
                    <a:lstStyle/>
                    <a:p>
                      <a:pPr marL="0" marR="36195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W" sz="1400">
                          <a:effectLst/>
                        </a:rPr>
                        <a:t>12 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21" marR="16321" marT="320" marB="1600"/>
                </a:tc>
                <a:tc>
                  <a:txBody>
                    <a:bodyPr/>
                    <a:lstStyle/>
                    <a:p>
                      <a:pPr marL="0" marR="3810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W" sz="1400">
                          <a:effectLst/>
                        </a:rPr>
                        <a:t>3 (0)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21" marR="16321" marT="320" marB="1600"/>
                </a:tc>
                <a:extLst>
                  <a:ext uri="{0D108BD9-81ED-4DB2-BD59-A6C34878D82A}">
                    <a16:rowId xmlns:a16="http://schemas.microsoft.com/office/drawing/2014/main" val="4020051476"/>
                  </a:ext>
                </a:extLst>
              </a:tr>
              <a:tr h="270447">
                <a:tc>
                  <a:txBody>
                    <a:bodyPr/>
                    <a:lstStyle/>
                    <a:p>
                      <a:pPr marL="127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W" sz="1400">
                          <a:effectLst/>
                        </a:rPr>
                        <a:t>Mat South 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21" marR="16321" marT="320" marB="160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W" sz="1400">
                          <a:effectLst/>
                        </a:rPr>
                        <a:t>116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21" marR="16321" marT="320" marB="1600" anchor="ctr"/>
                </a:tc>
                <a:tc>
                  <a:txBody>
                    <a:bodyPr/>
                    <a:lstStyle/>
                    <a:p>
                      <a:pPr marL="0" marR="34925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W" sz="1400">
                          <a:effectLst/>
                        </a:rPr>
                        <a:t>756 (0)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21" marR="16321" marT="320" marB="1600"/>
                </a:tc>
                <a:tc>
                  <a:txBody>
                    <a:bodyPr/>
                    <a:lstStyle/>
                    <a:p>
                      <a:pPr marL="0" marR="34925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W" sz="1400">
                          <a:effectLst/>
                        </a:rPr>
                        <a:t>317 (0)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21" marR="16321" marT="320" marB="1600"/>
                </a:tc>
                <a:tc>
                  <a:txBody>
                    <a:bodyPr/>
                    <a:lstStyle/>
                    <a:p>
                      <a:pPr marL="0" marR="34925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W" sz="1400">
                          <a:effectLst/>
                        </a:rPr>
                        <a:t>439 (0) 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21" marR="16321" marT="320" marB="1600"/>
                </a:tc>
                <a:tc>
                  <a:txBody>
                    <a:bodyPr/>
                    <a:lstStyle/>
                    <a:p>
                      <a:pPr marL="0" marR="3810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W" sz="1400">
                          <a:effectLst/>
                        </a:rPr>
                        <a:t>569 (0) 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21" marR="16321" marT="320" marB="1600"/>
                </a:tc>
                <a:tc>
                  <a:txBody>
                    <a:bodyPr/>
                    <a:lstStyle/>
                    <a:p>
                      <a:pPr marL="0" marR="34925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W" sz="1400">
                          <a:effectLst/>
                        </a:rPr>
                        <a:t>180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21" marR="16321" marT="320" marB="1600" anchor="b"/>
                </a:tc>
                <a:tc>
                  <a:txBody>
                    <a:bodyPr/>
                    <a:lstStyle/>
                    <a:p>
                      <a:pPr marL="0" marR="3810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W" sz="1400">
                          <a:effectLst/>
                        </a:rPr>
                        <a:t>    7  (0)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21" marR="16321" marT="320" marB="1600"/>
                </a:tc>
                <a:extLst>
                  <a:ext uri="{0D108BD9-81ED-4DB2-BD59-A6C34878D82A}">
                    <a16:rowId xmlns:a16="http://schemas.microsoft.com/office/drawing/2014/main" val="2619593886"/>
                  </a:ext>
                </a:extLst>
              </a:tr>
              <a:tr h="407243">
                <a:tc>
                  <a:txBody>
                    <a:bodyPr/>
                    <a:lstStyle/>
                    <a:p>
                      <a:pPr marL="127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W" sz="1400">
                          <a:effectLst/>
                        </a:rPr>
                        <a:t>Total 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21" marR="16321" marT="320" marB="160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W" sz="1400">
                          <a:effectLst/>
                        </a:rPr>
                        <a:t>1051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21" marR="16321" marT="320" marB="160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W" sz="1400" dirty="0">
                          <a:effectLst/>
                          <a:highlight>
                            <a:srgbClr val="FFFF00"/>
                          </a:highlight>
                        </a:rPr>
                        <a:t> 7 479 </a:t>
                      </a:r>
                      <a:r>
                        <a:rPr lang="en-ZW" sz="1400" dirty="0">
                          <a:effectLst/>
                        </a:rPr>
                        <a:t>(26)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21" marR="16321" marT="320" marB="160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W" sz="1400">
                          <a:effectLst/>
                        </a:rPr>
                        <a:t>6 132 (26)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21" marR="16321" marT="320" marB="160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W" sz="1400">
                          <a:effectLst/>
                        </a:rPr>
                        <a:t>1 347  (0)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21" marR="16321" marT="320" marB="160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W" sz="1400">
                          <a:effectLst/>
                        </a:rPr>
                        <a:t>5 660 (25)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21" marR="16321" marT="320" marB="160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W" sz="1400">
                          <a:effectLst/>
                        </a:rPr>
                        <a:t>1 595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21" marR="16321" marT="320" marB="160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W" sz="1400" dirty="0">
                          <a:effectLst/>
                          <a:highlight>
                            <a:srgbClr val="FFFF00"/>
                          </a:highlight>
                        </a:rPr>
                        <a:t>224 </a:t>
                      </a:r>
                      <a:r>
                        <a:rPr lang="en-ZW" sz="1400" dirty="0">
                          <a:effectLst/>
                        </a:rPr>
                        <a:t>(2)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21" marR="16321" marT="320" marB="1600" anchor="b"/>
                </a:tc>
                <a:extLst>
                  <a:ext uri="{0D108BD9-81ED-4DB2-BD59-A6C34878D82A}">
                    <a16:rowId xmlns:a16="http://schemas.microsoft.com/office/drawing/2014/main" val="3856585571"/>
                  </a:ext>
                </a:extLst>
              </a:tr>
            </a:tbl>
          </a:graphicData>
        </a:graphic>
      </p:graphicFrame>
      <p:pic>
        <p:nvPicPr>
          <p:cNvPr id="2059" name="Picture 810">
            <a:extLst>
              <a:ext uri="{FF2B5EF4-FFF2-40B4-BE49-F238E27FC236}">
                <a16:creationId xmlns:a16="http://schemas.microsoft.com/office/drawing/2014/main" id="{D692A555-139B-488E-91EF-E47973CB36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190" y="2128838"/>
            <a:ext cx="2933416" cy="738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812">
            <a:extLst>
              <a:ext uri="{FF2B5EF4-FFF2-40B4-BE49-F238E27FC236}">
                <a16:creationId xmlns:a16="http://schemas.microsoft.com/office/drawing/2014/main" id="{30735F8B-55CA-4793-ACF8-968C782A1D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2029" y="2128838"/>
            <a:ext cx="1940905" cy="54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814">
            <a:extLst>
              <a:ext uri="{FF2B5EF4-FFF2-40B4-BE49-F238E27FC236}">
                <a16:creationId xmlns:a16="http://schemas.microsoft.com/office/drawing/2014/main" id="{2C937C1A-55B3-403E-BCC7-64EF18C593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2139" y="2128838"/>
            <a:ext cx="3859757" cy="56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16">
            <a:extLst>
              <a:ext uri="{FF2B5EF4-FFF2-40B4-BE49-F238E27FC236}">
                <a16:creationId xmlns:a16="http://schemas.microsoft.com/office/drawing/2014/main" id="{9E571740-BB90-4C39-9215-44153377FF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9015" y="2128838"/>
            <a:ext cx="3506865" cy="538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127">
            <a:extLst>
              <a:ext uri="{FF2B5EF4-FFF2-40B4-BE49-F238E27FC236}">
                <a16:creationId xmlns:a16="http://schemas.microsoft.com/office/drawing/2014/main" id="{2E895E41-6C81-46B9-AC9B-9C57AC7C13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0311" y="2128838"/>
            <a:ext cx="2029128" cy="385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97649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0000000-0008-0000-0C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74367315"/>
              </p:ext>
            </p:extLst>
          </p:nvPr>
        </p:nvGraphicFramePr>
        <p:xfrm>
          <a:off x="1928812" y="1135626"/>
          <a:ext cx="9394796" cy="47416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952190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46AA0C-5FA6-4E2F-82E7-5FA7165B34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sz="1800" b="1" dirty="0">
                <a:latin typeface="Tw Cen MT" panose="020B0602020104020603" pitchFamily="34" charset="0"/>
              </a:rPr>
            </a:br>
            <a:r>
              <a:rPr lang="en-US" sz="3600" b="1" dirty="0">
                <a:latin typeface="Tw Cen MT" panose="020B0602020104020603" pitchFamily="34" charset="0"/>
              </a:rPr>
              <a:t>Measures taken by the Government to “flatten” the curve (1)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4A151F-CC98-4FA1-8C19-9B333B5A67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>
                <a:latin typeface="Tw Cen MT" panose="020B0602020104020603" pitchFamily="34" charset="0"/>
              </a:rPr>
              <a:t>A Public health and infrastructure plan was developed during the early phase of the pandemic when cases in the country were mostly imported.</a:t>
            </a:r>
          </a:p>
          <a:p>
            <a:r>
              <a:rPr lang="en-US" dirty="0">
                <a:latin typeface="Tw Cen MT" panose="020B0602020104020603" pitchFamily="34" charset="0"/>
              </a:rPr>
              <a:t>Inter-ministerial meetings on COVID-19 in February and Early March 2020</a:t>
            </a:r>
          </a:p>
          <a:p>
            <a:r>
              <a:rPr lang="en-US" dirty="0">
                <a:latin typeface="Tw Cen MT" panose="020B0602020104020603" pitchFamily="34" charset="0"/>
              </a:rPr>
              <a:t>Inter-Agency Coordination Committee on Health (IACCH) and Epidemic preparedness and Task Force meetings</a:t>
            </a:r>
          </a:p>
          <a:p>
            <a:r>
              <a:rPr lang="en-US" dirty="0">
                <a:latin typeface="Tw Cen MT" panose="020B0602020104020603" pitchFamily="34" charset="0"/>
              </a:rPr>
              <a:t>Several national symposiums &amp; workshops on preparedness for COVID-19</a:t>
            </a:r>
          </a:p>
          <a:p>
            <a:r>
              <a:rPr lang="en-US" dirty="0">
                <a:latin typeface="Tw Cen MT" panose="020B0602020104020603" pitchFamily="34" charset="0"/>
              </a:rPr>
              <a:t>Recommendations from these meetings supported the preparation of the Zimbabwe Preparedness and Response Plan of March 2020</a:t>
            </a:r>
          </a:p>
        </p:txBody>
      </p:sp>
    </p:spTree>
    <p:extLst>
      <p:ext uri="{BB962C8B-B14F-4D97-AF65-F5344CB8AC3E}">
        <p14:creationId xmlns:p14="http://schemas.microsoft.com/office/powerpoint/2010/main" val="9588798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98128F-70AF-43EF-A639-5E608621F4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latin typeface="Tw Cen MT" panose="020B0602020104020603" pitchFamily="34" charset="0"/>
              </a:rPr>
              <a:t>Measures taken by the Government to “flatten” the curve (2)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7E09DE-EEBE-44D9-A7B7-CEEB5DF494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>
                <a:latin typeface="Tw Cen MT" panose="020B0602020104020603" pitchFamily="34" charset="0"/>
              </a:rPr>
              <a:t>The President declared COVID-19 a National Disaster on 17 Mar 2020. Announced national lockdown to reduce movement of people.</a:t>
            </a:r>
          </a:p>
          <a:p>
            <a:r>
              <a:rPr lang="en-US" dirty="0">
                <a:latin typeface="Tw Cen MT" panose="020B0602020104020603" pitchFamily="34" charset="0"/>
              </a:rPr>
              <a:t>The National Civil Protection Unit was immediately roped in</a:t>
            </a:r>
          </a:p>
          <a:p>
            <a:r>
              <a:rPr lang="en-US" dirty="0">
                <a:latin typeface="Tw Cen MT" panose="020B0602020104020603" pitchFamily="34" charset="0"/>
              </a:rPr>
              <a:t>A Cabinet Inter-Ministerial Task Force headed by a Vice President was put in place</a:t>
            </a:r>
          </a:p>
          <a:p>
            <a:r>
              <a:rPr lang="en-US" dirty="0">
                <a:latin typeface="Tw Cen MT" panose="020B0602020104020603" pitchFamily="34" charset="0"/>
              </a:rPr>
              <a:t>National Command Centre was established</a:t>
            </a:r>
          </a:p>
          <a:p>
            <a:r>
              <a:rPr lang="en-US" dirty="0">
                <a:latin typeface="Tw Cen MT" panose="020B0602020104020603" pitchFamily="34" charset="0"/>
              </a:rPr>
              <a:t>Chief Coordinator was appointed to ensure evidence-based scientific guidance and advice</a:t>
            </a:r>
          </a:p>
        </p:txBody>
      </p:sp>
    </p:spTree>
    <p:extLst>
      <p:ext uri="{BB962C8B-B14F-4D97-AF65-F5344CB8AC3E}">
        <p14:creationId xmlns:p14="http://schemas.microsoft.com/office/powerpoint/2010/main" val="9694136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05171C-7DDC-4021-9B81-75D6A03A44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latin typeface="Tw Cen MT" panose="020B0602020104020603" pitchFamily="34" charset="0"/>
              </a:rPr>
              <a:t>Goal and objectives of measures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FDC727-7BF9-4B79-B421-D06A9DDA94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>
                <a:latin typeface="Tw Cen MT" panose="020B0602020104020603" pitchFamily="34" charset="0"/>
              </a:rPr>
              <a:t>Overall goal is to reduce transmission, morbidity, mortality and mitigate social and economic impact.</a:t>
            </a:r>
          </a:p>
          <a:p>
            <a:r>
              <a:rPr lang="en-US" dirty="0">
                <a:latin typeface="Tw Cen MT" panose="020B0602020104020603" pitchFamily="34" charset="0"/>
              </a:rPr>
              <a:t>Objectives</a:t>
            </a:r>
          </a:p>
          <a:p>
            <a:pPr marL="514350" indent="-514350">
              <a:buFont typeface="+mj-lt"/>
              <a:buAutoNum type="romanLcPeriod"/>
            </a:pPr>
            <a:r>
              <a:rPr lang="en-US" dirty="0">
                <a:latin typeface="Tw Cen MT" panose="020B0602020104020603" pitchFamily="34" charset="0"/>
              </a:rPr>
              <a:t>Limit movement of people</a:t>
            </a:r>
          </a:p>
          <a:p>
            <a:pPr marL="514350" indent="-514350">
              <a:buFont typeface="+mj-lt"/>
              <a:buAutoNum type="romanLcPeriod"/>
            </a:pPr>
            <a:r>
              <a:rPr lang="en-US" dirty="0">
                <a:latin typeface="Tw Cen MT" panose="020B0602020104020603" pitchFamily="34" charset="0"/>
              </a:rPr>
              <a:t>Increase availability of commodities that reduce transmission (masks, hygiene, protective gear)</a:t>
            </a:r>
          </a:p>
          <a:p>
            <a:pPr marL="514350" indent="-514350">
              <a:buFont typeface="+mj-lt"/>
              <a:buAutoNum type="romanLcPeriod"/>
            </a:pPr>
            <a:r>
              <a:rPr lang="en-US" dirty="0">
                <a:latin typeface="Tw Cen MT" panose="020B0602020104020603" pitchFamily="34" charset="0"/>
              </a:rPr>
              <a:t>social distancing, </a:t>
            </a:r>
          </a:p>
          <a:p>
            <a:pPr marL="514350" indent="-514350">
              <a:buFont typeface="+mj-lt"/>
              <a:buAutoNum type="romanLcPeriod"/>
            </a:pPr>
            <a:r>
              <a:rPr lang="en-US" dirty="0">
                <a:latin typeface="Tw Cen MT" panose="020B0602020104020603" pitchFamily="34" charset="0"/>
              </a:rPr>
              <a:t>increase knowledge about the virus, </a:t>
            </a:r>
          </a:p>
          <a:p>
            <a:pPr marL="514350" indent="-514350">
              <a:buFont typeface="+mj-lt"/>
              <a:buAutoNum type="romanLcPeriod"/>
            </a:pPr>
            <a:r>
              <a:rPr lang="en-US" dirty="0">
                <a:latin typeface="Tw Cen MT" panose="020B0602020104020603" pitchFamily="34" charset="0"/>
              </a:rPr>
              <a:t>improve capacity to treat those need treatment.</a:t>
            </a:r>
          </a:p>
        </p:txBody>
      </p:sp>
    </p:spTree>
    <p:extLst>
      <p:ext uri="{BB962C8B-B14F-4D97-AF65-F5344CB8AC3E}">
        <p14:creationId xmlns:p14="http://schemas.microsoft.com/office/powerpoint/2010/main" val="22302418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684AA4-760D-491E-A989-F472146B19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latin typeface="Tw Cen MT" panose="020B0602020104020603" pitchFamily="34" charset="0"/>
              </a:rPr>
              <a:t>CHALLENGES (1)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19008E-2D9D-4977-9A08-E428815BB8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Tw Cen MT" panose="020B0602020104020603" pitchFamily="34" charset="0"/>
              </a:rPr>
              <a:t>Years of economic decline have seriously impacted general infrastructure, health delivery system. </a:t>
            </a:r>
          </a:p>
          <a:p>
            <a:r>
              <a:rPr lang="en-US" dirty="0">
                <a:latin typeface="Tw Cen MT" panose="020B0602020104020603" pitchFamily="34" charset="0"/>
              </a:rPr>
              <a:t>Limiting transmission (living conditions, transportation)</a:t>
            </a:r>
          </a:p>
          <a:p>
            <a:r>
              <a:rPr lang="en-US" dirty="0">
                <a:latin typeface="Tw Cen MT" panose="020B0602020104020603" pitchFamily="34" charset="0"/>
              </a:rPr>
              <a:t>Movement of people – Imperatives of informal economic sector</a:t>
            </a:r>
          </a:p>
          <a:p>
            <a:r>
              <a:rPr lang="en-US" dirty="0">
                <a:latin typeface="Tw Cen MT" panose="020B0602020104020603" pitchFamily="34" charset="0"/>
              </a:rPr>
              <a:t>Hygiene – Availability of water</a:t>
            </a:r>
          </a:p>
          <a:p>
            <a:endParaRPr lang="en-US" dirty="0"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93697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C31702-6F99-478C-AF73-45C1AEE008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latin typeface="Tw Cen MT" panose="020B0602020104020603" pitchFamily="34" charset="0"/>
              </a:rPr>
              <a:t>Challenges (2)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BA2CBE-18F8-4DB6-9EC9-54214BEABF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Tw Cen MT" panose="020B0602020104020603" pitchFamily="34" charset="0"/>
              </a:rPr>
              <a:t>RSSH - Health infrastructure, medical equipment, drugs and other health commodities.</a:t>
            </a:r>
          </a:p>
          <a:p>
            <a:r>
              <a:rPr lang="en-US" dirty="0">
                <a:latin typeface="Tw Cen MT" panose="020B0602020104020603" pitchFamily="34" charset="0"/>
              </a:rPr>
              <a:t>Staff salaries are grossly reduced resulting in continuous low morale of and strikes by health workers.</a:t>
            </a:r>
          </a:p>
          <a:p>
            <a:r>
              <a:rPr lang="en-US" dirty="0">
                <a:latin typeface="Tw Cen MT" panose="020B0602020104020603" pitchFamily="34" charset="0"/>
              </a:rPr>
              <a:t>Capacity to testing for COVID virus is grossly inadequate and too expensive for the majority of people. 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34085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713</TotalTime>
  <Words>726</Words>
  <Application>Microsoft Office PowerPoint</Application>
  <PresentationFormat>Widescreen</PresentationFormat>
  <Paragraphs>160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Garamond</vt:lpstr>
      <vt:lpstr>Tw Cen MT</vt:lpstr>
      <vt:lpstr>Organic</vt:lpstr>
      <vt:lpstr>COVID 19: Addressing Public Health Issues and Flattening the Curve – Zimbabwe’s Experience</vt:lpstr>
      <vt:lpstr>PRESENTATION OUTLINE</vt:lpstr>
      <vt:lpstr>PowerPoint Presentation</vt:lpstr>
      <vt:lpstr>PowerPoint Presentation</vt:lpstr>
      <vt:lpstr> Measures taken by the Government to “flatten” the curve (1)</vt:lpstr>
      <vt:lpstr>Measures taken by the Government to “flatten” the curve (2)</vt:lpstr>
      <vt:lpstr>Goal and objectives of measures</vt:lpstr>
      <vt:lpstr>CHALLENGES (1)</vt:lpstr>
      <vt:lpstr>Challenges (2)</vt:lpstr>
      <vt:lpstr>Some Thoughts on Key Issues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COVID 19: Addressing Public Health Issues and Flattening the Curve – Zimbabwe’s Exprience</dc:title>
  <dc:creator>Godfrey Sikipa</dc:creator>
  <cp:lastModifiedBy>Godfrey Sikipa</cp:lastModifiedBy>
  <cp:revision>3</cp:revision>
  <dcterms:created xsi:type="dcterms:W3CDTF">2020-09-12T00:21:04Z</dcterms:created>
  <dcterms:modified xsi:type="dcterms:W3CDTF">2020-09-12T12:14:58Z</dcterms:modified>
</cp:coreProperties>
</file>