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3"/>
  </p:notesMasterIdLst>
  <p:sldIdLst>
    <p:sldId id="313" r:id="rId3"/>
    <p:sldId id="345" r:id="rId4"/>
    <p:sldId id="336" r:id="rId5"/>
    <p:sldId id="337" r:id="rId6"/>
    <p:sldId id="364" r:id="rId7"/>
    <p:sldId id="368" r:id="rId8"/>
    <p:sldId id="338" r:id="rId9"/>
    <p:sldId id="366" r:id="rId10"/>
    <p:sldId id="339" r:id="rId11"/>
    <p:sldId id="363" r:id="rId12"/>
    <p:sldId id="354" r:id="rId13"/>
    <p:sldId id="365" r:id="rId14"/>
    <p:sldId id="355" r:id="rId15"/>
    <p:sldId id="362" r:id="rId16"/>
    <p:sldId id="356" r:id="rId17"/>
    <p:sldId id="357" r:id="rId18"/>
    <p:sldId id="358" r:id="rId19"/>
    <p:sldId id="359" r:id="rId20"/>
    <p:sldId id="360" r:id="rId21"/>
    <p:sldId id="361" r:id="rId22"/>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 DAWODU" initials="ZD" lastIdx="1" clrIdx="0">
    <p:extLst>
      <p:ext uri="{19B8F6BF-5375-455C-9EA6-DF929625EA0E}">
        <p15:presenceInfo xmlns:p15="http://schemas.microsoft.com/office/powerpoint/2012/main" userId="S::zara.dawodu@student.dwc.org.ng::18b5faa3-418f-401a-be03-822cf502b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9900"/>
    <a:srgbClr val="FFD400"/>
    <a:srgbClr val="A59C93"/>
    <a:srgbClr val="ED1B2F"/>
    <a:srgbClr val="9B484B"/>
    <a:srgbClr val="0E233B"/>
    <a:srgbClr val="F6A216"/>
    <a:srgbClr val="EA4403"/>
    <a:srgbClr val="66B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91" autoAdjust="0"/>
    <p:restoredTop sz="94660"/>
  </p:normalViewPr>
  <p:slideViewPr>
    <p:cSldViewPr snapToGrid="0" showGuides="1">
      <p:cViewPr varScale="1">
        <p:scale>
          <a:sx n="92" d="100"/>
          <a:sy n="92" d="100"/>
        </p:scale>
        <p:origin x="618" y="108"/>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3144" y="90"/>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6T21:30:28.108" idx="1">
    <p:pos x="7319" y="463"/>
    <p:text>I think this list is too long to engage in the session -- too long as a poll - so will suggest we follow up afterwards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1"/>
          </a:xfrm>
          <a:prstGeom prst="rect">
            <a:avLst/>
          </a:prstGeom>
        </p:spPr>
        <p:txBody>
          <a:bodyPr vert="horz" lIns="93494" tIns="46747" rIns="93494" bIns="46747"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1"/>
          </a:xfrm>
          <a:prstGeom prst="rect">
            <a:avLst/>
          </a:prstGeom>
        </p:spPr>
        <p:txBody>
          <a:bodyPr vert="horz" lIns="93494" tIns="46747" rIns="93494" bIns="46747" rtlCol="0"/>
          <a:lstStyle>
            <a:lvl1pPr algn="r">
              <a:defRPr sz="1200"/>
            </a:lvl1pPr>
          </a:lstStyle>
          <a:p>
            <a:fld id="{576A274E-2128-4C98-B232-29F48ACB6D71}" type="datetimeFigureOut">
              <a:rPr lang="en-US" smtClean="0"/>
              <a:t>11/19/2020</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4" tIns="46747" rIns="93494" bIns="46747" rtlCol="0" anchor="ctr"/>
          <a:lstStyle/>
          <a:p>
            <a:endParaRPr lang="en-US" dirty="0"/>
          </a:p>
        </p:txBody>
      </p:sp>
      <p:sp>
        <p:nvSpPr>
          <p:cNvPr id="5" name="Notes Placeholder 4"/>
          <p:cNvSpPr>
            <a:spLocks noGrp="1"/>
          </p:cNvSpPr>
          <p:nvPr>
            <p:ph type="body" sz="quarter" idx="3"/>
          </p:nvPr>
        </p:nvSpPr>
        <p:spPr>
          <a:xfrm>
            <a:off x="705327" y="4480004"/>
            <a:ext cx="5642610" cy="3665459"/>
          </a:xfrm>
          <a:prstGeom prst="rect">
            <a:avLst/>
          </a:prstGeom>
        </p:spPr>
        <p:txBody>
          <a:bodyPr vert="horz" lIns="93494" tIns="46747" rIns="93494" bIns="467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0"/>
          </a:xfrm>
          <a:prstGeom prst="rect">
            <a:avLst/>
          </a:prstGeom>
        </p:spPr>
        <p:txBody>
          <a:bodyPr vert="horz" lIns="93494" tIns="46747" rIns="93494" bIns="467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0"/>
          </a:xfrm>
          <a:prstGeom prst="rect">
            <a:avLst/>
          </a:prstGeom>
        </p:spPr>
        <p:txBody>
          <a:bodyPr vert="horz" lIns="93494" tIns="46747" rIns="93494" bIns="46747" rtlCol="0" anchor="b"/>
          <a:lstStyle>
            <a:lvl1pPr algn="r">
              <a:defRPr sz="1200"/>
            </a:lvl1pPr>
          </a:lstStyle>
          <a:p>
            <a:fld id="{26C81C6D-ABA0-4A9B-979E-04AA2D829FE1}" type="slidenum">
              <a:rPr lang="en-US" smtClean="0"/>
              <a:t>‹#›</a:t>
            </a:fld>
            <a:endParaRPr lang="en-US" dirty="0"/>
          </a:p>
        </p:txBody>
      </p:sp>
    </p:spTree>
    <p:extLst>
      <p:ext uri="{BB962C8B-B14F-4D97-AF65-F5344CB8AC3E}">
        <p14:creationId xmlns:p14="http://schemas.microsoft.com/office/powerpoint/2010/main" val="251899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81C6D-ABA0-4A9B-979E-04AA2D829FE1}" type="slidenum">
              <a:rPr lang="en-US" smtClean="0"/>
              <a:t>1</a:t>
            </a:fld>
            <a:endParaRPr lang="en-US" dirty="0"/>
          </a:p>
        </p:txBody>
      </p:sp>
    </p:spTree>
    <p:extLst>
      <p:ext uri="{BB962C8B-B14F-4D97-AF65-F5344CB8AC3E}">
        <p14:creationId xmlns:p14="http://schemas.microsoft.com/office/powerpoint/2010/main" val="2411303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81C6D-ABA0-4A9B-979E-04AA2D829FE1}" type="slidenum">
              <a:rPr lang="en-US" smtClean="0"/>
              <a:t>2</a:t>
            </a:fld>
            <a:endParaRPr lang="en-US" dirty="0"/>
          </a:p>
        </p:txBody>
      </p:sp>
    </p:spTree>
    <p:extLst>
      <p:ext uri="{BB962C8B-B14F-4D97-AF65-F5344CB8AC3E}">
        <p14:creationId xmlns:p14="http://schemas.microsoft.com/office/powerpoint/2010/main" val="193148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81C6D-ABA0-4A9B-979E-04AA2D829FE1}" type="slidenum">
              <a:rPr lang="en-US" smtClean="0"/>
              <a:t>3</a:t>
            </a:fld>
            <a:endParaRPr lang="en-US" dirty="0"/>
          </a:p>
        </p:txBody>
      </p:sp>
    </p:spTree>
    <p:extLst>
      <p:ext uri="{BB962C8B-B14F-4D97-AF65-F5344CB8AC3E}">
        <p14:creationId xmlns:p14="http://schemas.microsoft.com/office/powerpoint/2010/main" val="23467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81C6D-ABA0-4A9B-979E-04AA2D829FE1}" type="slidenum">
              <a:rPr lang="en-US" smtClean="0"/>
              <a:t>4</a:t>
            </a:fld>
            <a:endParaRPr lang="en-US" dirty="0"/>
          </a:p>
        </p:txBody>
      </p:sp>
    </p:spTree>
    <p:extLst>
      <p:ext uri="{BB962C8B-B14F-4D97-AF65-F5344CB8AC3E}">
        <p14:creationId xmlns:p14="http://schemas.microsoft.com/office/powerpoint/2010/main" val="368018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81C6D-ABA0-4A9B-979E-04AA2D829FE1}" type="slidenum">
              <a:rPr lang="en-US" smtClean="0"/>
              <a:t>5</a:t>
            </a:fld>
            <a:endParaRPr lang="en-US" dirty="0"/>
          </a:p>
        </p:txBody>
      </p:sp>
    </p:spTree>
    <p:extLst>
      <p:ext uri="{BB962C8B-B14F-4D97-AF65-F5344CB8AC3E}">
        <p14:creationId xmlns:p14="http://schemas.microsoft.com/office/powerpoint/2010/main" val="292036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81C6D-ABA0-4A9B-979E-04AA2D829FE1}" type="slidenum">
              <a:rPr lang="en-US" smtClean="0"/>
              <a:t>6</a:t>
            </a:fld>
            <a:endParaRPr lang="en-US" dirty="0"/>
          </a:p>
        </p:txBody>
      </p:sp>
    </p:spTree>
    <p:extLst>
      <p:ext uri="{BB962C8B-B14F-4D97-AF65-F5344CB8AC3E}">
        <p14:creationId xmlns:p14="http://schemas.microsoft.com/office/powerpoint/2010/main" val="419553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81C6D-ABA0-4A9B-979E-04AA2D829FE1}" type="slidenum">
              <a:rPr lang="en-US" smtClean="0"/>
              <a:t>7</a:t>
            </a:fld>
            <a:endParaRPr lang="en-US" dirty="0"/>
          </a:p>
        </p:txBody>
      </p:sp>
    </p:spTree>
    <p:extLst>
      <p:ext uri="{BB962C8B-B14F-4D97-AF65-F5344CB8AC3E}">
        <p14:creationId xmlns:p14="http://schemas.microsoft.com/office/powerpoint/2010/main" val="211694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81C6D-ABA0-4A9B-979E-04AA2D829FE1}" type="slidenum">
              <a:rPr lang="en-US" smtClean="0"/>
              <a:t>9</a:t>
            </a:fld>
            <a:endParaRPr lang="en-US" dirty="0"/>
          </a:p>
        </p:txBody>
      </p:sp>
    </p:spTree>
    <p:extLst>
      <p:ext uri="{BB962C8B-B14F-4D97-AF65-F5344CB8AC3E}">
        <p14:creationId xmlns:p14="http://schemas.microsoft.com/office/powerpoint/2010/main" val="2095869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81C6D-ABA0-4A9B-979E-04AA2D829FE1}" type="slidenum">
              <a:rPr lang="en-US" smtClean="0"/>
              <a:t>11</a:t>
            </a:fld>
            <a:endParaRPr lang="en-US" dirty="0"/>
          </a:p>
        </p:txBody>
      </p:sp>
    </p:spTree>
    <p:extLst>
      <p:ext uri="{BB962C8B-B14F-4D97-AF65-F5344CB8AC3E}">
        <p14:creationId xmlns:p14="http://schemas.microsoft.com/office/powerpoint/2010/main" val="288744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56990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71570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34369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1486808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0868024" y="6356350"/>
            <a:ext cx="485775" cy="365125"/>
          </a:xfrm>
          <a:prstGeom prst="rect">
            <a:avLst/>
          </a:prstGeom>
          <a:solidFill>
            <a:srgbClr val="FF9900"/>
          </a:solidFill>
        </p:spPr>
        <p:txBody>
          <a:bodyPr vert="horz" lIns="91440" tIns="45720" rIns="91440" bIns="45720" rtlCol="0" anchor="ctr"/>
          <a:lstStyle>
            <a:lvl1pPr algn="r">
              <a:defRPr sz="1600" b="1">
                <a:solidFill>
                  <a:schemeClr val="bg1"/>
                </a:solidFill>
              </a:defRPr>
            </a:lvl1pPr>
          </a:lstStyle>
          <a:p>
            <a:fld id="{59E1DE5E-5131-4748-93A5-978348B4A15F}" type="slidenum">
              <a:rPr lang="en-US" smtClean="0"/>
              <a:pPr/>
              <a:t>‹#›</a:t>
            </a:fld>
            <a:endParaRPr lang="en-US" dirty="0"/>
          </a:p>
        </p:txBody>
      </p:sp>
    </p:spTree>
    <p:extLst>
      <p:ext uri="{BB962C8B-B14F-4D97-AF65-F5344CB8AC3E}">
        <p14:creationId xmlns:p14="http://schemas.microsoft.com/office/powerpoint/2010/main" val="207970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0868024" y="6356350"/>
            <a:ext cx="485775" cy="365125"/>
          </a:xfrm>
          <a:prstGeom prst="rect">
            <a:avLst/>
          </a:prstGeom>
          <a:solidFill>
            <a:srgbClr val="FF9900"/>
          </a:solidFill>
        </p:spPr>
        <p:txBody>
          <a:bodyPr vert="horz" lIns="91440" tIns="45720" rIns="91440" bIns="45720" rtlCol="0" anchor="ctr"/>
          <a:lstStyle>
            <a:lvl1pPr algn="r">
              <a:defRPr sz="1600" b="1">
                <a:solidFill>
                  <a:schemeClr val="bg1"/>
                </a:solidFill>
              </a:defRPr>
            </a:lvl1pPr>
          </a:lstStyle>
          <a:p>
            <a:fld id="{59E1DE5E-5131-4748-93A5-978348B4A15F}" type="slidenum">
              <a:rPr lang="en-US" smtClean="0"/>
              <a:pPr/>
              <a:t>‹#›</a:t>
            </a:fld>
            <a:endParaRPr lang="en-US" dirty="0"/>
          </a:p>
        </p:txBody>
      </p:sp>
    </p:spTree>
    <p:extLst>
      <p:ext uri="{BB962C8B-B14F-4D97-AF65-F5344CB8AC3E}">
        <p14:creationId xmlns:p14="http://schemas.microsoft.com/office/powerpoint/2010/main" val="3500513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1858267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158501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35294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4137574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85764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3649132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876061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59845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4065880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778814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185752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3915754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rgbClr val="FFFFFF"/>
                </a:solidFill>
                <a:latin typeface="Bebas Neue" charset="0"/>
                <a:ea typeface="Bebas Neue" charset="0"/>
                <a:cs typeface="Bebas Neue" charset="0"/>
              </a:rPr>
              <a:pPr algn="l"/>
              <a:t>‹#›</a:t>
            </a:fld>
            <a:endParaRPr lang="en-US" sz="1400" b="0" i="0" dirty="0">
              <a:solidFill>
                <a:srgbClr val="FFFFFF"/>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b="0" i="0" dirty="0">
                <a:solidFill>
                  <a:srgbClr val="FFFFFF"/>
                </a:solidFill>
                <a:latin typeface="Bebas Neue" charset="0"/>
                <a:ea typeface="Bebas Neue" charset="0"/>
                <a:cs typeface="Bebas Neue" charset="0"/>
              </a:rPr>
              <a:t>Slide  /</a:t>
            </a:r>
          </a:p>
        </p:txBody>
      </p:sp>
      <p:sp>
        <p:nvSpPr>
          <p:cNvPr id="4" name="Slide Number Placeholder 5"/>
          <p:cNvSpPr>
            <a:spLocks noGrp="1"/>
          </p:cNvSpPr>
          <p:nvPr>
            <p:ph type="sldNum" sz="quarter" idx="4"/>
          </p:nvPr>
        </p:nvSpPr>
        <p:spPr>
          <a:xfrm>
            <a:off x="10868024" y="6356350"/>
            <a:ext cx="485775" cy="365125"/>
          </a:xfrm>
          <a:prstGeom prst="rect">
            <a:avLst/>
          </a:prstGeom>
          <a:solidFill>
            <a:srgbClr val="FF9900"/>
          </a:solidFill>
        </p:spPr>
        <p:txBody>
          <a:bodyPr vert="horz" lIns="91440" tIns="45720" rIns="91440" bIns="45720" rtlCol="0" anchor="ctr"/>
          <a:lstStyle>
            <a:lvl1pPr algn="r">
              <a:defRPr sz="1600" b="1">
                <a:solidFill>
                  <a:schemeClr val="bg1"/>
                </a:solidFill>
              </a:defRPr>
            </a:lvl1pPr>
          </a:lstStyle>
          <a:p>
            <a:fld id="{59E1DE5E-5131-4748-93A5-978348B4A15F}" type="slidenum">
              <a:rPr lang="en-US" smtClean="0"/>
              <a:pPr/>
              <a:t>‹#›</a:t>
            </a:fld>
            <a:endParaRPr lang="en-US" dirty="0"/>
          </a:p>
        </p:txBody>
      </p:sp>
      <p:grpSp>
        <p:nvGrpSpPr>
          <p:cNvPr id="6" name="Group 5"/>
          <p:cNvGrpSpPr/>
          <p:nvPr userDrawn="1"/>
        </p:nvGrpSpPr>
        <p:grpSpPr>
          <a:xfrm>
            <a:off x="-648572" y="-390185"/>
            <a:ext cx="2736354" cy="2443374"/>
            <a:chOff x="-648572" y="-390185"/>
            <a:chExt cx="2736354" cy="2443374"/>
          </a:xfrm>
        </p:grpSpPr>
        <p:grpSp>
          <p:nvGrpSpPr>
            <p:cNvPr id="7" name="Group 6"/>
            <p:cNvGrpSpPr/>
            <p:nvPr/>
          </p:nvGrpSpPr>
          <p:grpSpPr>
            <a:xfrm>
              <a:off x="-648572" y="-390185"/>
              <a:ext cx="2736354" cy="2443374"/>
              <a:chOff x="-648572" y="-390185"/>
              <a:chExt cx="2736354" cy="2443374"/>
            </a:xfrm>
          </p:grpSpPr>
          <p:sp>
            <p:nvSpPr>
              <p:cNvPr id="9" name="Trapezoid 8"/>
              <p:cNvSpPr/>
              <p:nvPr/>
            </p:nvSpPr>
            <p:spPr>
              <a:xfrm rot="17034800">
                <a:off x="62922" y="-660499"/>
                <a:ext cx="1606345" cy="2443374"/>
              </a:xfrm>
              <a:prstGeom prst="trapezoid">
                <a:avLst/>
              </a:prstGeom>
              <a:solidFill>
                <a:srgbClr val="F6A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apezoid 9"/>
              <p:cNvSpPr/>
              <p:nvPr/>
            </p:nvSpPr>
            <p:spPr>
              <a:xfrm rot="19702268">
                <a:off x="-648572" y="-390185"/>
                <a:ext cx="1606345" cy="2443374"/>
              </a:xfrm>
              <a:prstGeom prst="trapezoid">
                <a:avLst/>
              </a:prstGeom>
              <a:solidFill>
                <a:srgbClr val="A59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apezoid 10"/>
              <p:cNvSpPr/>
              <p:nvPr/>
            </p:nvSpPr>
            <p:spPr>
              <a:xfrm rot="18491258">
                <a:off x="24964" y="-607784"/>
                <a:ext cx="1606345" cy="2443374"/>
              </a:xfrm>
              <a:prstGeom prst="trapezoid">
                <a:avLst/>
              </a:prstGeom>
              <a:solidFill>
                <a:srgbClr val="EA4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27246" y="333708"/>
                <a:ext cx="1624740" cy="646331"/>
              </a:xfrm>
              <a:prstGeom prst="rect">
                <a:avLst/>
              </a:prstGeom>
            </p:spPr>
            <p:txBody>
              <a:bodyPr wrap="none">
                <a:spAutoFit/>
              </a:bodyPr>
              <a:lstStyle/>
              <a:p>
                <a:r>
                  <a:rPr lang="en-US" b="1" dirty="0">
                    <a:solidFill>
                      <a:schemeClr val="bg1"/>
                    </a:solidFill>
                  </a:rPr>
                  <a:t>Data Informed </a:t>
                </a:r>
              </a:p>
              <a:p>
                <a:r>
                  <a:rPr lang="en-US" b="1" dirty="0">
                    <a:solidFill>
                      <a:schemeClr val="bg1"/>
                    </a:solidFill>
                  </a:rPr>
                  <a:t>Board Work</a:t>
                </a:r>
                <a:endParaRPr lang="en-US" dirty="0"/>
              </a:p>
            </p:txBody>
          </p:sp>
          <p:grpSp>
            <p:nvGrpSpPr>
              <p:cNvPr id="13" name="Group 12"/>
              <p:cNvGrpSpPr/>
              <p:nvPr/>
            </p:nvGrpSpPr>
            <p:grpSpPr>
              <a:xfrm>
                <a:off x="898834" y="1037189"/>
                <a:ext cx="691841" cy="428654"/>
                <a:chOff x="1394134" y="1157820"/>
                <a:chExt cx="494659" cy="271385"/>
              </a:xfrm>
            </p:grpSpPr>
            <p:sp>
              <p:nvSpPr>
                <p:cNvPr id="14" name="Freeform 30"/>
                <p:cNvSpPr>
                  <a:spLocks/>
                </p:cNvSpPr>
                <p:nvPr/>
              </p:nvSpPr>
              <p:spPr bwMode="auto">
                <a:xfrm>
                  <a:off x="1687478" y="1157820"/>
                  <a:ext cx="201315" cy="236184"/>
                </a:xfrm>
                <a:custGeom>
                  <a:avLst/>
                  <a:gdLst>
                    <a:gd name="T0" fmla="*/ 53 w 175"/>
                    <a:gd name="T1" fmla="*/ 0 h 208"/>
                    <a:gd name="T2" fmla="*/ 75 w 175"/>
                    <a:gd name="T3" fmla="*/ 5 h 208"/>
                    <a:gd name="T4" fmla="*/ 94 w 175"/>
                    <a:gd name="T5" fmla="*/ 17 h 208"/>
                    <a:gd name="T6" fmla="*/ 108 w 175"/>
                    <a:gd name="T7" fmla="*/ 38 h 208"/>
                    <a:gd name="T8" fmla="*/ 114 w 175"/>
                    <a:gd name="T9" fmla="*/ 61 h 208"/>
                    <a:gd name="T10" fmla="*/ 108 w 175"/>
                    <a:gd name="T11" fmla="*/ 85 h 208"/>
                    <a:gd name="T12" fmla="*/ 96 w 175"/>
                    <a:gd name="T13" fmla="*/ 105 h 208"/>
                    <a:gd name="T14" fmla="*/ 77 w 175"/>
                    <a:gd name="T15" fmla="*/ 117 h 208"/>
                    <a:gd name="T16" fmla="*/ 105 w 175"/>
                    <a:gd name="T17" fmla="*/ 124 h 208"/>
                    <a:gd name="T18" fmla="*/ 128 w 175"/>
                    <a:gd name="T19" fmla="*/ 132 h 208"/>
                    <a:gd name="T20" fmla="*/ 145 w 175"/>
                    <a:gd name="T21" fmla="*/ 146 h 208"/>
                    <a:gd name="T22" fmla="*/ 157 w 175"/>
                    <a:gd name="T23" fmla="*/ 160 h 208"/>
                    <a:gd name="T24" fmla="*/ 166 w 175"/>
                    <a:gd name="T25" fmla="*/ 174 h 208"/>
                    <a:gd name="T26" fmla="*/ 171 w 175"/>
                    <a:gd name="T27" fmla="*/ 187 h 208"/>
                    <a:gd name="T28" fmla="*/ 173 w 175"/>
                    <a:gd name="T29" fmla="*/ 197 h 208"/>
                    <a:gd name="T30" fmla="*/ 175 w 175"/>
                    <a:gd name="T31" fmla="*/ 204 h 208"/>
                    <a:gd name="T32" fmla="*/ 175 w 175"/>
                    <a:gd name="T33" fmla="*/ 208 h 208"/>
                    <a:gd name="T34" fmla="*/ 89 w 175"/>
                    <a:gd name="T35" fmla="*/ 208 h 208"/>
                    <a:gd name="T36" fmla="*/ 84 w 175"/>
                    <a:gd name="T37" fmla="*/ 194 h 208"/>
                    <a:gd name="T38" fmla="*/ 74 w 175"/>
                    <a:gd name="T39" fmla="*/ 178 h 208"/>
                    <a:gd name="T40" fmla="*/ 60 w 175"/>
                    <a:gd name="T41" fmla="*/ 164 h 208"/>
                    <a:gd name="T42" fmla="*/ 40 w 175"/>
                    <a:gd name="T43" fmla="*/ 150 h 208"/>
                    <a:gd name="T44" fmla="*/ 18 w 175"/>
                    <a:gd name="T45" fmla="*/ 141 h 208"/>
                    <a:gd name="T46" fmla="*/ 30 w 175"/>
                    <a:gd name="T47" fmla="*/ 118 h 208"/>
                    <a:gd name="T48" fmla="*/ 35 w 175"/>
                    <a:gd name="T49" fmla="*/ 92 h 208"/>
                    <a:gd name="T50" fmla="*/ 30 w 175"/>
                    <a:gd name="T51" fmla="*/ 66 h 208"/>
                    <a:gd name="T52" fmla="*/ 18 w 175"/>
                    <a:gd name="T53" fmla="*/ 45 h 208"/>
                    <a:gd name="T54" fmla="*/ 0 w 175"/>
                    <a:gd name="T55" fmla="*/ 29 h 208"/>
                    <a:gd name="T56" fmla="*/ 14 w 175"/>
                    <a:gd name="T57" fmla="*/ 14 h 208"/>
                    <a:gd name="T58" fmla="*/ 32 w 175"/>
                    <a:gd name="T59" fmla="*/ 3 h 208"/>
                    <a:gd name="T60" fmla="*/ 53 w 175"/>
                    <a:gd name="T6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208">
                      <a:moveTo>
                        <a:pt x="53" y="0"/>
                      </a:moveTo>
                      <a:lnTo>
                        <a:pt x="75" y="5"/>
                      </a:lnTo>
                      <a:lnTo>
                        <a:pt x="94" y="17"/>
                      </a:lnTo>
                      <a:lnTo>
                        <a:pt x="108" y="38"/>
                      </a:lnTo>
                      <a:lnTo>
                        <a:pt x="114" y="61"/>
                      </a:lnTo>
                      <a:lnTo>
                        <a:pt x="108" y="85"/>
                      </a:lnTo>
                      <a:lnTo>
                        <a:pt x="96" y="105"/>
                      </a:lnTo>
                      <a:lnTo>
                        <a:pt x="77" y="117"/>
                      </a:lnTo>
                      <a:lnTo>
                        <a:pt x="105" y="124"/>
                      </a:lnTo>
                      <a:lnTo>
                        <a:pt x="128" y="132"/>
                      </a:lnTo>
                      <a:lnTo>
                        <a:pt x="145" y="146"/>
                      </a:lnTo>
                      <a:lnTo>
                        <a:pt x="157" y="160"/>
                      </a:lnTo>
                      <a:lnTo>
                        <a:pt x="166" y="174"/>
                      </a:lnTo>
                      <a:lnTo>
                        <a:pt x="171" y="187"/>
                      </a:lnTo>
                      <a:lnTo>
                        <a:pt x="173" y="197"/>
                      </a:lnTo>
                      <a:lnTo>
                        <a:pt x="175" y="204"/>
                      </a:lnTo>
                      <a:lnTo>
                        <a:pt x="175" y="208"/>
                      </a:lnTo>
                      <a:lnTo>
                        <a:pt x="89" y="208"/>
                      </a:lnTo>
                      <a:lnTo>
                        <a:pt x="84" y="194"/>
                      </a:lnTo>
                      <a:lnTo>
                        <a:pt x="74" y="178"/>
                      </a:lnTo>
                      <a:lnTo>
                        <a:pt x="60" y="164"/>
                      </a:lnTo>
                      <a:lnTo>
                        <a:pt x="40" y="150"/>
                      </a:lnTo>
                      <a:lnTo>
                        <a:pt x="18" y="141"/>
                      </a:lnTo>
                      <a:lnTo>
                        <a:pt x="30" y="118"/>
                      </a:lnTo>
                      <a:lnTo>
                        <a:pt x="35" y="92"/>
                      </a:lnTo>
                      <a:lnTo>
                        <a:pt x="30" y="66"/>
                      </a:lnTo>
                      <a:lnTo>
                        <a:pt x="18" y="45"/>
                      </a:lnTo>
                      <a:lnTo>
                        <a:pt x="0" y="29"/>
                      </a:lnTo>
                      <a:lnTo>
                        <a:pt x="14" y="14"/>
                      </a:lnTo>
                      <a:lnTo>
                        <a:pt x="32" y="3"/>
                      </a:lnTo>
                      <a:lnTo>
                        <a:pt x="5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dirty="0"/>
                </a:p>
              </p:txBody>
            </p:sp>
            <p:sp>
              <p:nvSpPr>
                <p:cNvPr id="15" name="Freeform 31"/>
                <p:cNvSpPr>
                  <a:spLocks/>
                </p:cNvSpPr>
                <p:nvPr/>
              </p:nvSpPr>
              <p:spPr bwMode="auto">
                <a:xfrm>
                  <a:off x="1394134" y="1157820"/>
                  <a:ext cx="201315" cy="236184"/>
                </a:xfrm>
                <a:custGeom>
                  <a:avLst/>
                  <a:gdLst>
                    <a:gd name="T0" fmla="*/ 122 w 175"/>
                    <a:gd name="T1" fmla="*/ 0 h 208"/>
                    <a:gd name="T2" fmla="*/ 143 w 175"/>
                    <a:gd name="T3" fmla="*/ 3 h 208"/>
                    <a:gd name="T4" fmla="*/ 161 w 175"/>
                    <a:gd name="T5" fmla="*/ 14 h 208"/>
                    <a:gd name="T6" fmla="*/ 175 w 175"/>
                    <a:gd name="T7" fmla="*/ 29 h 208"/>
                    <a:gd name="T8" fmla="*/ 157 w 175"/>
                    <a:gd name="T9" fmla="*/ 45 h 208"/>
                    <a:gd name="T10" fmla="*/ 145 w 175"/>
                    <a:gd name="T11" fmla="*/ 66 h 208"/>
                    <a:gd name="T12" fmla="*/ 140 w 175"/>
                    <a:gd name="T13" fmla="*/ 92 h 208"/>
                    <a:gd name="T14" fmla="*/ 145 w 175"/>
                    <a:gd name="T15" fmla="*/ 118 h 208"/>
                    <a:gd name="T16" fmla="*/ 157 w 175"/>
                    <a:gd name="T17" fmla="*/ 141 h 208"/>
                    <a:gd name="T18" fmla="*/ 135 w 175"/>
                    <a:gd name="T19" fmla="*/ 150 h 208"/>
                    <a:gd name="T20" fmla="*/ 116 w 175"/>
                    <a:gd name="T21" fmla="*/ 164 h 208"/>
                    <a:gd name="T22" fmla="*/ 102 w 175"/>
                    <a:gd name="T23" fmla="*/ 178 h 208"/>
                    <a:gd name="T24" fmla="*/ 91 w 175"/>
                    <a:gd name="T25" fmla="*/ 194 h 208"/>
                    <a:gd name="T26" fmla="*/ 86 w 175"/>
                    <a:gd name="T27" fmla="*/ 208 h 208"/>
                    <a:gd name="T28" fmla="*/ 0 w 175"/>
                    <a:gd name="T29" fmla="*/ 208 h 208"/>
                    <a:gd name="T30" fmla="*/ 0 w 175"/>
                    <a:gd name="T31" fmla="*/ 204 h 208"/>
                    <a:gd name="T32" fmla="*/ 2 w 175"/>
                    <a:gd name="T33" fmla="*/ 197 h 208"/>
                    <a:gd name="T34" fmla="*/ 4 w 175"/>
                    <a:gd name="T35" fmla="*/ 187 h 208"/>
                    <a:gd name="T36" fmla="*/ 9 w 175"/>
                    <a:gd name="T37" fmla="*/ 174 h 208"/>
                    <a:gd name="T38" fmla="*/ 18 w 175"/>
                    <a:gd name="T39" fmla="*/ 160 h 208"/>
                    <a:gd name="T40" fmla="*/ 30 w 175"/>
                    <a:gd name="T41" fmla="*/ 146 h 208"/>
                    <a:gd name="T42" fmla="*/ 46 w 175"/>
                    <a:gd name="T43" fmla="*/ 132 h 208"/>
                    <a:gd name="T44" fmla="*/ 68 w 175"/>
                    <a:gd name="T45" fmla="*/ 124 h 208"/>
                    <a:gd name="T46" fmla="*/ 98 w 175"/>
                    <a:gd name="T47" fmla="*/ 117 h 208"/>
                    <a:gd name="T48" fmla="*/ 79 w 175"/>
                    <a:gd name="T49" fmla="*/ 105 h 208"/>
                    <a:gd name="T50" fmla="*/ 67 w 175"/>
                    <a:gd name="T51" fmla="*/ 85 h 208"/>
                    <a:gd name="T52" fmla="*/ 61 w 175"/>
                    <a:gd name="T53" fmla="*/ 61 h 208"/>
                    <a:gd name="T54" fmla="*/ 67 w 175"/>
                    <a:gd name="T55" fmla="*/ 38 h 208"/>
                    <a:gd name="T56" fmla="*/ 81 w 175"/>
                    <a:gd name="T57" fmla="*/ 17 h 208"/>
                    <a:gd name="T58" fmla="*/ 100 w 175"/>
                    <a:gd name="T59" fmla="*/ 5 h 208"/>
                    <a:gd name="T60" fmla="*/ 122 w 175"/>
                    <a:gd name="T6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208">
                      <a:moveTo>
                        <a:pt x="122" y="0"/>
                      </a:moveTo>
                      <a:lnTo>
                        <a:pt x="143" y="3"/>
                      </a:lnTo>
                      <a:lnTo>
                        <a:pt x="161" y="14"/>
                      </a:lnTo>
                      <a:lnTo>
                        <a:pt x="175" y="29"/>
                      </a:lnTo>
                      <a:lnTo>
                        <a:pt x="157" y="45"/>
                      </a:lnTo>
                      <a:lnTo>
                        <a:pt x="145" y="66"/>
                      </a:lnTo>
                      <a:lnTo>
                        <a:pt x="140" y="92"/>
                      </a:lnTo>
                      <a:lnTo>
                        <a:pt x="145" y="118"/>
                      </a:lnTo>
                      <a:lnTo>
                        <a:pt x="157" y="141"/>
                      </a:lnTo>
                      <a:lnTo>
                        <a:pt x="135" y="150"/>
                      </a:lnTo>
                      <a:lnTo>
                        <a:pt x="116" y="164"/>
                      </a:lnTo>
                      <a:lnTo>
                        <a:pt x="102" y="178"/>
                      </a:lnTo>
                      <a:lnTo>
                        <a:pt x="91" y="194"/>
                      </a:lnTo>
                      <a:lnTo>
                        <a:pt x="86" y="208"/>
                      </a:lnTo>
                      <a:lnTo>
                        <a:pt x="0" y="208"/>
                      </a:lnTo>
                      <a:lnTo>
                        <a:pt x="0" y="204"/>
                      </a:lnTo>
                      <a:lnTo>
                        <a:pt x="2" y="197"/>
                      </a:lnTo>
                      <a:lnTo>
                        <a:pt x="4" y="187"/>
                      </a:lnTo>
                      <a:lnTo>
                        <a:pt x="9" y="174"/>
                      </a:lnTo>
                      <a:lnTo>
                        <a:pt x="18" y="160"/>
                      </a:lnTo>
                      <a:lnTo>
                        <a:pt x="30" y="146"/>
                      </a:lnTo>
                      <a:lnTo>
                        <a:pt x="46" y="132"/>
                      </a:lnTo>
                      <a:lnTo>
                        <a:pt x="68" y="124"/>
                      </a:lnTo>
                      <a:lnTo>
                        <a:pt x="98" y="117"/>
                      </a:lnTo>
                      <a:lnTo>
                        <a:pt x="79" y="105"/>
                      </a:lnTo>
                      <a:lnTo>
                        <a:pt x="67" y="85"/>
                      </a:lnTo>
                      <a:lnTo>
                        <a:pt x="61" y="61"/>
                      </a:lnTo>
                      <a:lnTo>
                        <a:pt x="67" y="38"/>
                      </a:lnTo>
                      <a:lnTo>
                        <a:pt x="81" y="17"/>
                      </a:lnTo>
                      <a:lnTo>
                        <a:pt x="100" y="5"/>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dirty="0"/>
                </a:p>
              </p:txBody>
            </p:sp>
            <p:sp>
              <p:nvSpPr>
                <p:cNvPr id="18" name="Freeform 32"/>
                <p:cNvSpPr>
                  <a:spLocks/>
                </p:cNvSpPr>
                <p:nvPr/>
              </p:nvSpPr>
              <p:spPr bwMode="auto">
                <a:xfrm>
                  <a:off x="1501118" y="1193021"/>
                  <a:ext cx="280690" cy="236184"/>
                </a:xfrm>
                <a:custGeom>
                  <a:avLst/>
                  <a:gdLst>
                    <a:gd name="T0" fmla="*/ 122 w 244"/>
                    <a:gd name="T1" fmla="*/ 0 h 208"/>
                    <a:gd name="T2" fmla="*/ 146 w 244"/>
                    <a:gd name="T3" fmla="*/ 4 h 208"/>
                    <a:gd name="T4" fmla="*/ 166 w 244"/>
                    <a:gd name="T5" fmla="*/ 18 h 208"/>
                    <a:gd name="T6" fmla="*/ 178 w 244"/>
                    <a:gd name="T7" fmla="*/ 37 h 208"/>
                    <a:gd name="T8" fmla="*/ 183 w 244"/>
                    <a:gd name="T9" fmla="*/ 61 h 208"/>
                    <a:gd name="T10" fmla="*/ 178 w 244"/>
                    <a:gd name="T11" fmla="*/ 84 h 208"/>
                    <a:gd name="T12" fmla="*/ 166 w 244"/>
                    <a:gd name="T13" fmla="*/ 103 h 208"/>
                    <a:gd name="T14" fmla="*/ 146 w 244"/>
                    <a:gd name="T15" fmla="*/ 117 h 208"/>
                    <a:gd name="T16" fmla="*/ 176 w 244"/>
                    <a:gd name="T17" fmla="*/ 122 h 208"/>
                    <a:gd name="T18" fmla="*/ 199 w 244"/>
                    <a:gd name="T19" fmla="*/ 133 h 208"/>
                    <a:gd name="T20" fmla="*/ 216 w 244"/>
                    <a:gd name="T21" fmla="*/ 145 h 208"/>
                    <a:gd name="T22" fmla="*/ 229 w 244"/>
                    <a:gd name="T23" fmla="*/ 159 h 208"/>
                    <a:gd name="T24" fmla="*/ 236 w 244"/>
                    <a:gd name="T25" fmla="*/ 173 h 208"/>
                    <a:gd name="T26" fmla="*/ 241 w 244"/>
                    <a:gd name="T27" fmla="*/ 187 h 208"/>
                    <a:gd name="T28" fmla="*/ 243 w 244"/>
                    <a:gd name="T29" fmla="*/ 197 h 208"/>
                    <a:gd name="T30" fmla="*/ 244 w 244"/>
                    <a:gd name="T31" fmla="*/ 204 h 208"/>
                    <a:gd name="T32" fmla="*/ 244 w 244"/>
                    <a:gd name="T33" fmla="*/ 208 h 208"/>
                    <a:gd name="T34" fmla="*/ 0 w 244"/>
                    <a:gd name="T35" fmla="*/ 208 h 208"/>
                    <a:gd name="T36" fmla="*/ 0 w 244"/>
                    <a:gd name="T37" fmla="*/ 204 h 208"/>
                    <a:gd name="T38" fmla="*/ 0 w 244"/>
                    <a:gd name="T39" fmla="*/ 197 h 208"/>
                    <a:gd name="T40" fmla="*/ 3 w 244"/>
                    <a:gd name="T41" fmla="*/ 187 h 208"/>
                    <a:gd name="T42" fmla="*/ 9 w 244"/>
                    <a:gd name="T43" fmla="*/ 173 h 208"/>
                    <a:gd name="T44" fmla="*/ 16 w 244"/>
                    <a:gd name="T45" fmla="*/ 159 h 208"/>
                    <a:gd name="T46" fmla="*/ 28 w 244"/>
                    <a:gd name="T47" fmla="*/ 145 h 208"/>
                    <a:gd name="T48" fmla="*/ 45 w 244"/>
                    <a:gd name="T49" fmla="*/ 133 h 208"/>
                    <a:gd name="T50" fmla="*/ 68 w 244"/>
                    <a:gd name="T51" fmla="*/ 122 h 208"/>
                    <a:gd name="T52" fmla="*/ 98 w 244"/>
                    <a:gd name="T53" fmla="*/ 117 h 208"/>
                    <a:gd name="T54" fmla="*/ 78 w 244"/>
                    <a:gd name="T55" fmla="*/ 103 h 208"/>
                    <a:gd name="T56" fmla="*/ 66 w 244"/>
                    <a:gd name="T57" fmla="*/ 84 h 208"/>
                    <a:gd name="T58" fmla="*/ 61 w 244"/>
                    <a:gd name="T59" fmla="*/ 61 h 208"/>
                    <a:gd name="T60" fmla="*/ 66 w 244"/>
                    <a:gd name="T61" fmla="*/ 37 h 208"/>
                    <a:gd name="T62" fmla="*/ 78 w 244"/>
                    <a:gd name="T63" fmla="*/ 18 h 208"/>
                    <a:gd name="T64" fmla="*/ 98 w 244"/>
                    <a:gd name="T65" fmla="*/ 4 h 208"/>
                    <a:gd name="T66" fmla="*/ 122 w 244"/>
                    <a:gd name="T6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08">
                      <a:moveTo>
                        <a:pt x="122" y="0"/>
                      </a:moveTo>
                      <a:lnTo>
                        <a:pt x="146" y="4"/>
                      </a:lnTo>
                      <a:lnTo>
                        <a:pt x="166" y="18"/>
                      </a:lnTo>
                      <a:lnTo>
                        <a:pt x="178" y="37"/>
                      </a:lnTo>
                      <a:lnTo>
                        <a:pt x="183" y="61"/>
                      </a:lnTo>
                      <a:lnTo>
                        <a:pt x="178" y="84"/>
                      </a:lnTo>
                      <a:lnTo>
                        <a:pt x="166" y="103"/>
                      </a:lnTo>
                      <a:lnTo>
                        <a:pt x="146" y="117"/>
                      </a:lnTo>
                      <a:lnTo>
                        <a:pt x="176" y="122"/>
                      </a:lnTo>
                      <a:lnTo>
                        <a:pt x="199" y="133"/>
                      </a:lnTo>
                      <a:lnTo>
                        <a:pt x="216" y="145"/>
                      </a:lnTo>
                      <a:lnTo>
                        <a:pt x="229" y="159"/>
                      </a:lnTo>
                      <a:lnTo>
                        <a:pt x="236" y="173"/>
                      </a:lnTo>
                      <a:lnTo>
                        <a:pt x="241" y="187"/>
                      </a:lnTo>
                      <a:lnTo>
                        <a:pt x="243" y="197"/>
                      </a:lnTo>
                      <a:lnTo>
                        <a:pt x="244" y="204"/>
                      </a:lnTo>
                      <a:lnTo>
                        <a:pt x="244" y="208"/>
                      </a:lnTo>
                      <a:lnTo>
                        <a:pt x="0" y="208"/>
                      </a:lnTo>
                      <a:lnTo>
                        <a:pt x="0" y="204"/>
                      </a:lnTo>
                      <a:lnTo>
                        <a:pt x="0" y="197"/>
                      </a:lnTo>
                      <a:lnTo>
                        <a:pt x="3" y="187"/>
                      </a:lnTo>
                      <a:lnTo>
                        <a:pt x="9" y="173"/>
                      </a:lnTo>
                      <a:lnTo>
                        <a:pt x="16" y="159"/>
                      </a:lnTo>
                      <a:lnTo>
                        <a:pt x="28" y="145"/>
                      </a:lnTo>
                      <a:lnTo>
                        <a:pt x="45" y="133"/>
                      </a:lnTo>
                      <a:lnTo>
                        <a:pt x="68" y="122"/>
                      </a:lnTo>
                      <a:lnTo>
                        <a:pt x="98" y="117"/>
                      </a:lnTo>
                      <a:lnTo>
                        <a:pt x="78" y="103"/>
                      </a:lnTo>
                      <a:lnTo>
                        <a:pt x="66" y="84"/>
                      </a:lnTo>
                      <a:lnTo>
                        <a:pt x="61" y="61"/>
                      </a:lnTo>
                      <a:lnTo>
                        <a:pt x="66" y="37"/>
                      </a:lnTo>
                      <a:lnTo>
                        <a:pt x="78" y="18"/>
                      </a:lnTo>
                      <a:lnTo>
                        <a:pt x="98" y="4"/>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dirty="0"/>
                </a:p>
              </p:txBody>
            </p:sp>
          </p:grpSp>
        </p:grpSp>
        <p:cxnSp>
          <p:nvCxnSpPr>
            <p:cNvPr id="8" name="Straight Connector 7"/>
            <p:cNvCxnSpPr/>
            <p:nvPr/>
          </p:nvCxnSpPr>
          <p:spPr>
            <a:xfrm>
              <a:off x="66675" y="1627187"/>
              <a:ext cx="742803" cy="7369"/>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0215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4464159" y="886722"/>
            <a:ext cx="7120013" cy="771592"/>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7" name="Slide Number Placeholder 5"/>
          <p:cNvSpPr>
            <a:spLocks noGrp="1"/>
          </p:cNvSpPr>
          <p:nvPr>
            <p:ph type="sldNum" sz="quarter" idx="4"/>
          </p:nvPr>
        </p:nvSpPr>
        <p:spPr>
          <a:xfrm>
            <a:off x="10868024" y="6356350"/>
            <a:ext cx="485775" cy="365125"/>
          </a:xfrm>
          <a:prstGeom prst="rect">
            <a:avLst/>
          </a:prstGeom>
          <a:solidFill>
            <a:srgbClr val="FF9900"/>
          </a:solidFill>
        </p:spPr>
        <p:txBody>
          <a:bodyPr vert="horz" lIns="91440" tIns="45720" rIns="91440" bIns="45720" rtlCol="0" anchor="ctr"/>
          <a:lstStyle>
            <a:lvl1pPr algn="r">
              <a:defRPr sz="1600" b="1">
                <a:solidFill>
                  <a:schemeClr val="bg1"/>
                </a:solidFill>
              </a:defRPr>
            </a:lvl1pPr>
          </a:lstStyle>
          <a:p>
            <a:fld id="{59E1DE5E-5131-4748-93A5-978348B4A15F}" type="slidenum">
              <a:rPr lang="en-US" smtClean="0"/>
              <a:pPr/>
              <a:t>‹#›</a:t>
            </a:fld>
            <a:endParaRPr lang="en-US" dirty="0"/>
          </a:p>
        </p:txBody>
      </p:sp>
      <p:grpSp>
        <p:nvGrpSpPr>
          <p:cNvPr id="9" name="Group 8"/>
          <p:cNvGrpSpPr/>
          <p:nvPr userDrawn="1"/>
        </p:nvGrpSpPr>
        <p:grpSpPr>
          <a:xfrm>
            <a:off x="-648572" y="-390185"/>
            <a:ext cx="2736354" cy="2443374"/>
            <a:chOff x="-648572" y="-390185"/>
            <a:chExt cx="2736354" cy="2443374"/>
          </a:xfrm>
        </p:grpSpPr>
        <p:grpSp>
          <p:nvGrpSpPr>
            <p:cNvPr id="10" name="Group 9"/>
            <p:cNvGrpSpPr/>
            <p:nvPr/>
          </p:nvGrpSpPr>
          <p:grpSpPr>
            <a:xfrm>
              <a:off x="-648572" y="-390185"/>
              <a:ext cx="2736354" cy="2443374"/>
              <a:chOff x="-648572" y="-390185"/>
              <a:chExt cx="2736354" cy="2443374"/>
            </a:xfrm>
          </p:grpSpPr>
          <p:sp>
            <p:nvSpPr>
              <p:cNvPr id="12" name="Trapezoid 11"/>
              <p:cNvSpPr/>
              <p:nvPr/>
            </p:nvSpPr>
            <p:spPr>
              <a:xfrm rot="17034800">
                <a:off x="62922" y="-660499"/>
                <a:ext cx="1606345" cy="2443374"/>
              </a:xfrm>
              <a:prstGeom prst="trapezoid">
                <a:avLst/>
              </a:prstGeom>
              <a:solidFill>
                <a:srgbClr val="F6A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apezoid 12"/>
              <p:cNvSpPr/>
              <p:nvPr/>
            </p:nvSpPr>
            <p:spPr>
              <a:xfrm rot="19702268">
                <a:off x="-648572" y="-390185"/>
                <a:ext cx="1606345" cy="2443374"/>
              </a:xfrm>
              <a:prstGeom prst="trapezoid">
                <a:avLst/>
              </a:prstGeom>
              <a:solidFill>
                <a:srgbClr val="A59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apezoid 14"/>
              <p:cNvSpPr/>
              <p:nvPr/>
            </p:nvSpPr>
            <p:spPr>
              <a:xfrm rot="18491258">
                <a:off x="24964" y="-607784"/>
                <a:ext cx="1606345" cy="2443374"/>
              </a:xfrm>
              <a:prstGeom prst="trapezoid">
                <a:avLst/>
              </a:prstGeom>
              <a:solidFill>
                <a:srgbClr val="EA4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27246" y="333708"/>
                <a:ext cx="1624740" cy="646331"/>
              </a:xfrm>
              <a:prstGeom prst="rect">
                <a:avLst/>
              </a:prstGeom>
            </p:spPr>
            <p:txBody>
              <a:bodyPr wrap="none">
                <a:spAutoFit/>
              </a:bodyPr>
              <a:lstStyle/>
              <a:p>
                <a:r>
                  <a:rPr lang="en-US" b="1" dirty="0">
                    <a:solidFill>
                      <a:schemeClr val="bg1"/>
                    </a:solidFill>
                  </a:rPr>
                  <a:t>Data Informed </a:t>
                </a:r>
              </a:p>
              <a:p>
                <a:r>
                  <a:rPr lang="en-US" b="1" dirty="0">
                    <a:solidFill>
                      <a:schemeClr val="bg1"/>
                    </a:solidFill>
                  </a:rPr>
                  <a:t>Board Work</a:t>
                </a:r>
                <a:endParaRPr lang="en-US" dirty="0"/>
              </a:p>
            </p:txBody>
          </p:sp>
          <p:grpSp>
            <p:nvGrpSpPr>
              <p:cNvPr id="20" name="Group 19"/>
              <p:cNvGrpSpPr/>
              <p:nvPr/>
            </p:nvGrpSpPr>
            <p:grpSpPr>
              <a:xfrm>
                <a:off x="898834" y="1037189"/>
                <a:ext cx="691841" cy="428654"/>
                <a:chOff x="1394134" y="1157820"/>
                <a:chExt cx="494659" cy="271385"/>
              </a:xfrm>
            </p:grpSpPr>
            <p:sp>
              <p:nvSpPr>
                <p:cNvPr id="21" name="Freeform 30"/>
                <p:cNvSpPr>
                  <a:spLocks/>
                </p:cNvSpPr>
                <p:nvPr/>
              </p:nvSpPr>
              <p:spPr bwMode="auto">
                <a:xfrm>
                  <a:off x="1687478" y="1157820"/>
                  <a:ext cx="201315" cy="236184"/>
                </a:xfrm>
                <a:custGeom>
                  <a:avLst/>
                  <a:gdLst>
                    <a:gd name="T0" fmla="*/ 53 w 175"/>
                    <a:gd name="T1" fmla="*/ 0 h 208"/>
                    <a:gd name="T2" fmla="*/ 75 w 175"/>
                    <a:gd name="T3" fmla="*/ 5 h 208"/>
                    <a:gd name="T4" fmla="*/ 94 w 175"/>
                    <a:gd name="T5" fmla="*/ 17 h 208"/>
                    <a:gd name="T6" fmla="*/ 108 w 175"/>
                    <a:gd name="T7" fmla="*/ 38 h 208"/>
                    <a:gd name="T8" fmla="*/ 114 w 175"/>
                    <a:gd name="T9" fmla="*/ 61 h 208"/>
                    <a:gd name="T10" fmla="*/ 108 w 175"/>
                    <a:gd name="T11" fmla="*/ 85 h 208"/>
                    <a:gd name="T12" fmla="*/ 96 w 175"/>
                    <a:gd name="T13" fmla="*/ 105 h 208"/>
                    <a:gd name="T14" fmla="*/ 77 w 175"/>
                    <a:gd name="T15" fmla="*/ 117 h 208"/>
                    <a:gd name="T16" fmla="*/ 105 w 175"/>
                    <a:gd name="T17" fmla="*/ 124 h 208"/>
                    <a:gd name="T18" fmla="*/ 128 w 175"/>
                    <a:gd name="T19" fmla="*/ 132 h 208"/>
                    <a:gd name="T20" fmla="*/ 145 w 175"/>
                    <a:gd name="T21" fmla="*/ 146 h 208"/>
                    <a:gd name="T22" fmla="*/ 157 w 175"/>
                    <a:gd name="T23" fmla="*/ 160 h 208"/>
                    <a:gd name="T24" fmla="*/ 166 w 175"/>
                    <a:gd name="T25" fmla="*/ 174 h 208"/>
                    <a:gd name="T26" fmla="*/ 171 w 175"/>
                    <a:gd name="T27" fmla="*/ 187 h 208"/>
                    <a:gd name="T28" fmla="*/ 173 w 175"/>
                    <a:gd name="T29" fmla="*/ 197 h 208"/>
                    <a:gd name="T30" fmla="*/ 175 w 175"/>
                    <a:gd name="T31" fmla="*/ 204 h 208"/>
                    <a:gd name="T32" fmla="*/ 175 w 175"/>
                    <a:gd name="T33" fmla="*/ 208 h 208"/>
                    <a:gd name="T34" fmla="*/ 89 w 175"/>
                    <a:gd name="T35" fmla="*/ 208 h 208"/>
                    <a:gd name="T36" fmla="*/ 84 w 175"/>
                    <a:gd name="T37" fmla="*/ 194 h 208"/>
                    <a:gd name="T38" fmla="*/ 74 w 175"/>
                    <a:gd name="T39" fmla="*/ 178 h 208"/>
                    <a:gd name="T40" fmla="*/ 60 w 175"/>
                    <a:gd name="T41" fmla="*/ 164 h 208"/>
                    <a:gd name="T42" fmla="*/ 40 w 175"/>
                    <a:gd name="T43" fmla="*/ 150 h 208"/>
                    <a:gd name="T44" fmla="*/ 18 w 175"/>
                    <a:gd name="T45" fmla="*/ 141 h 208"/>
                    <a:gd name="T46" fmla="*/ 30 w 175"/>
                    <a:gd name="T47" fmla="*/ 118 h 208"/>
                    <a:gd name="T48" fmla="*/ 35 w 175"/>
                    <a:gd name="T49" fmla="*/ 92 h 208"/>
                    <a:gd name="T50" fmla="*/ 30 w 175"/>
                    <a:gd name="T51" fmla="*/ 66 h 208"/>
                    <a:gd name="T52" fmla="*/ 18 w 175"/>
                    <a:gd name="T53" fmla="*/ 45 h 208"/>
                    <a:gd name="T54" fmla="*/ 0 w 175"/>
                    <a:gd name="T55" fmla="*/ 29 h 208"/>
                    <a:gd name="T56" fmla="*/ 14 w 175"/>
                    <a:gd name="T57" fmla="*/ 14 h 208"/>
                    <a:gd name="T58" fmla="*/ 32 w 175"/>
                    <a:gd name="T59" fmla="*/ 3 h 208"/>
                    <a:gd name="T60" fmla="*/ 53 w 175"/>
                    <a:gd name="T6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208">
                      <a:moveTo>
                        <a:pt x="53" y="0"/>
                      </a:moveTo>
                      <a:lnTo>
                        <a:pt x="75" y="5"/>
                      </a:lnTo>
                      <a:lnTo>
                        <a:pt x="94" y="17"/>
                      </a:lnTo>
                      <a:lnTo>
                        <a:pt x="108" y="38"/>
                      </a:lnTo>
                      <a:lnTo>
                        <a:pt x="114" y="61"/>
                      </a:lnTo>
                      <a:lnTo>
                        <a:pt x="108" y="85"/>
                      </a:lnTo>
                      <a:lnTo>
                        <a:pt x="96" y="105"/>
                      </a:lnTo>
                      <a:lnTo>
                        <a:pt x="77" y="117"/>
                      </a:lnTo>
                      <a:lnTo>
                        <a:pt x="105" y="124"/>
                      </a:lnTo>
                      <a:lnTo>
                        <a:pt x="128" y="132"/>
                      </a:lnTo>
                      <a:lnTo>
                        <a:pt x="145" y="146"/>
                      </a:lnTo>
                      <a:lnTo>
                        <a:pt x="157" y="160"/>
                      </a:lnTo>
                      <a:lnTo>
                        <a:pt x="166" y="174"/>
                      </a:lnTo>
                      <a:lnTo>
                        <a:pt x="171" y="187"/>
                      </a:lnTo>
                      <a:lnTo>
                        <a:pt x="173" y="197"/>
                      </a:lnTo>
                      <a:lnTo>
                        <a:pt x="175" y="204"/>
                      </a:lnTo>
                      <a:lnTo>
                        <a:pt x="175" y="208"/>
                      </a:lnTo>
                      <a:lnTo>
                        <a:pt x="89" y="208"/>
                      </a:lnTo>
                      <a:lnTo>
                        <a:pt x="84" y="194"/>
                      </a:lnTo>
                      <a:lnTo>
                        <a:pt x="74" y="178"/>
                      </a:lnTo>
                      <a:lnTo>
                        <a:pt x="60" y="164"/>
                      </a:lnTo>
                      <a:lnTo>
                        <a:pt x="40" y="150"/>
                      </a:lnTo>
                      <a:lnTo>
                        <a:pt x="18" y="141"/>
                      </a:lnTo>
                      <a:lnTo>
                        <a:pt x="30" y="118"/>
                      </a:lnTo>
                      <a:lnTo>
                        <a:pt x="35" y="92"/>
                      </a:lnTo>
                      <a:lnTo>
                        <a:pt x="30" y="66"/>
                      </a:lnTo>
                      <a:lnTo>
                        <a:pt x="18" y="45"/>
                      </a:lnTo>
                      <a:lnTo>
                        <a:pt x="0" y="29"/>
                      </a:lnTo>
                      <a:lnTo>
                        <a:pt x="14" y="14"/>
                      </a:lnTo>
                      <a:lnTo>
                        <a:pt x="32" y="3"/>
                      </a:lnTo>
                      <a:lnTo>
                        <a:pt x="5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dirty="0"/>
                </a:p>
              </p:txBody>
            </p:sp>
            <p:sp>
              <p:nvSpPr>
                <p:cNvPr id="22" name="Freeform 31"/>
                <p:cNvSpPr>
                  <a:spLocks/>
                </p:cNvSpPr>
                <p:nvPr/>
              </p:nvSpPr>
              <p:spPr bwMode="auto">
                <a:xfrm>
                  <a:off x="1394134" y="1157820"/>
                  <a:ext cx="201315" cy="236184"/>
                </a:xfrm>
                <a:custGeom>
                  <a:avLst/>
                  <a:gdLst>
                    <a:gd name="T0" fmla="*/ 122 w 175"/>
                    <a:gd name="T1" fmla="*/ 0 h 208"/>
                    <a:gd name="T2" fmla="*/ 143 w 175"/>
                    <a:gd name="T3" fmla="*/ 3 h 208"/>
                    <a:gd name="T4" fmla="*/ 161 w 175"/>
                    <a:gd name="T5" fmla="*/ 14 h 208"/>
                    <a:gd name="T6" fmla="*/ 175 w 175"/>
                    <a:gd name="T7" fmla="*/ 29 h 208"/>
                    <a:gd name="T8" fmla="*/ 157 w 175"/>
                    <a:gd name="T9" fmla="*/ 45 h 208"/>
                    <a:gd name="T10" fmla="*/ 145 w 175"/>
                    <a:gd name="T11" fmla="*/ 66 h 208"/>
                    <a:gd name="T12" fmla="*/ 140 w 175"/>
                    <a:gd name="T13" fmla="*/ 92 h 208"/>
                    <a:gd name="T14" fmla="*/ 145 w 175"/>
                    <a:gd name="T15" fmla="*/ 118 h 208"/>
                    <a:gd name="T16" fmla="*/ 157 w 175"/>
                    <a:gd name="T17" fmla="*/ 141 h 208"/>
                    <a:gd name="T18" fmla="*/ 135 w 175"/>
                    <a:gd name="T19" fmla="*/ 150 h 208"/>
                    <a:gd name="T20" fmla="*/ 116 w 175"/>
                    <a:gd name="T21" fmla="*/ 164 h 208"/>
                    <a:gd name="T22" fmla="*/ 102 w 175"/>
                    <a:gd name="T23" fmla="*/ 178 h 208"/>
                    <a:gd name="T24" fmla="*/ 91 w 175"/>
                    <a:gd name="T25" fmla="*/ 194 h 208"/>
                    <a:gd name="T26" fmla="*/ 86 w 175"/>
                    <a:gd name="T27" fmla="*/ 208 h 208"/>
                    <a:gd name="T28" fmla="*/ 0 w 175"/>
                    <a:gd name="T29" fmla="*/ 208 h 208"/>
                    <a:gd name="T30" fmla="*/ 0 w 175"/>
                    <a:gd name="T31" fmla="*/ 204 h 208"/>
                    <a:gd name="T32" fmla="*/ 2 w 175"/>
                    <a:gd name="T33" fmla="*/ 197 h 208"/>
                    <a:gd name="T34" fmla="*/ 4 w 175"/>
                    <a:gd name="T35" fmla="*/ 187 h 208"/>
                    <a:gd name="T36" fmla="*/ 9 w 175"/>
                    <a:gd name="T37" fmla="*/ 174 h 208"/>
                    <a:gd name="T38" fmla="*/ 18 w 175"/>
                    <a:gd name="T39" fmla="*/ 160 h 208"/>
                    <a:gd name="T40" fmla="*/ 30 w 175"/>
                    <a:gd name="T41" fmla="*/ 146 h 208"/>
                    <a:gd name="T42" fmla="*/ 46 w 175"/>
                    <a:gd name="T43" fmla="*/ 132 h 208"/>
                    <a:gd name="T44" fmla="*/ 68 w 175"/>
                    <a:gd name="T45" fmla="*/ 124 h 208"/>
                    <a:gd name="T46" fmla="*/ 98 w 175"/>
                    <a:gd name="T47" fmla="*/ 117 h 208"/>
                    <a:gd name="T48" fmla="*/ 79 w 175"/>
                    <a:gd name="T49" fmla="*/ 105 h 208"/>
                    <a:gd name="T50" fmla="*/ 67 w 175"/>
                    <a:gd name="T51" fmla="*/ 85 h 208"/>
                    <a:gd name="T52" fmla="*/ 61 w 175"/>
                    <a:gd name="T53" fmla="*/ 61 h 208"/>
                    <a:gd name="T54" fmla="*/ 67 w 175"/>
                    <a:gd name="T55" fmla="*/ 38 h 208"/>
                    <a:gd name="T56" fmla="*/ 81 w 175"/>
                    <a:gd name="T57" fmla="*/ 17 h 208"/>
                    <a:gd name="T58" fmla="*/ 100 w 175"/>
                    <a:gd name="T59" fmla="*/ 5 h 208"/>
                    <a:gd name="T60" fmla="*/ 122 w 175"/>
                    <a:gd name="T6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208">
                      <a:moveTo>
                        <a:pt x="122" y="0"/>
                      </a:moveTo>
                      <a:lnTo>
                        <a:pt x="143" y="3"/>
                      </a:lnTo>
                      <a:lnTo>
                        <a:pt x="161" y="14"/>
                      </a:lnTo>
                      <a:lnTo>
                        <a:pt x="175" y="29"/>
                      </a:lnTo>
                      <a:lnTo>
                        <a:pt x="157" y="45"/>
                      </a:lnTo>
                      <a:lnTo>
                        <a:pt x="145" y="66"/>
                      </a:lnTo>
                      <a:lnTo>
                        <a:pt x="140" y="92"/>
                      </a:lnTo>
                      <a:lnTo>
                        <a:pt x="145" y="118"/>
                      </a:lnTo>
                      <a:lnTo>
                        <a:pt x="157" y="141"/>
                      </a:lnTo>
                      <a:lnTo>
                        <a:pt x="135" y="150"/>
                      </a:lnTo>
                      <a:lnTo>
                        <a:pt x="116" y="164"/>
                      </a:lnTo>
                      <a:lnTo>
                        <a:pt x="102" y="178"/>
                      </a:lnTo>
                      <a:lnTo>
                        <a:pt x="91" y="194"/>
                      </a:lnTo>
                      <a:lnTo>
                        <a:pt x="86" y="208"/>
                      </a:lnTo>
                      <a:lnTo>
                        <a:pt x="0" y="208"/>
                      </a:lnTo>
                      <a:lnTo>
                        <a:pt x="0" y="204"/>
                      </a:lnTo>
                      <a:lnTo>
                        <a:pt x="2" y="197"/>
                      </a:lnTo>
                      <a:lnTo>
                        <a:pt x="4" y="187"/>
                      </a:lnTo>
                      <a:lnTo>
                        <a:pt x="9" y="174"/>
                      </a:lnTo>
                      <a:lnTo>
                        <a:pt x="18" y="160"/>
                      </a:lnTo>
                      <a:lnTo>
                        <a:pt x="30" y="146"/>
                      </a:lnTo>
                      <a:lnTo>
                        <a:pt x="46" y="132"/>
                      </a:lnTo>
                      <a:lnTo>
                        <a:pt x="68" y="124"/>
                      </a:lnTo>
                      <a:lnTo>
                        <a:pt x="98" y="117"/>
                      </a:lnTo>
                      <a:lnTo>
                        <a:pt x="79" y="105"/>
                      </a:lnTo>
                      <a:lnTo>
                        <a:pt x="67" y="85"/>
                      </a:lnTo>
                      <a:lnTo>
                        <a:pt x="61" y="61"/>
                      </a:lnTo>
                      <a:lnTo>
                        <a:pt x="67" y="38"/>
                      </a:lnTo>
                      <a:lnTo>
                        <a:pt x="81" y="17"/>
                      </a:lnTo>
                      <a:lnTo>
                        <a:pt x="100" y="5"/>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dirty="0"/>
                </a:p>
              </p:txBody>
            </p:sp>
            <p:sp>
              <p:nvSpPr>
                <p:cNvPr id="23" name="Freeform 32"/>
                <p:cNvSpPr>
                  <a:spLocks/>
                </p:cNvSpPr>
                <p:nvPr/>
              </p:nvSpPr>
              <p:spPr bwMode="auto">
                <a:xfrm>
                  <a:off x="1501118" y="1193021"/>
                  <a:ext cx="280690" cy="236184"/>
                </a:xfrm>
                <a:custGeom>
                  <a:avLst/>
                  <a:gdLst>
                    <a:gd name="T0" fmla="*/ 122 w 244"/>
                    <a:gd name="T1" fmla="*/ 0 h 208"/>
                    <a:gd name="T2" fmla="*/ 146 w 244"/>
                    <a:gd name="T3" fmla="*/ 4 h 208"/>
                    <a:gd name="T4" fmla="*/ 166 w 244"/>
                    <a:gd name="T5" fmla="*/ 18 h 208"/>
                    <a:gd name="T6" fmla="*/ 178 w 244"/>
                    <a:gd name="T7" fmla="*/ 37 h 208"/>
                    <a:gd name="T8" fmla="*/ 183 w 244"/>
                    <a:gd name="T9" fmla="*/ 61 h 208"/>
                    <a:gd name="T10" fmla="*/ 178 w 244"/>
                    <a:gd name="T11" fmla="*/ 84 h 208"/>
                    <a:gd name="T12" fmla="*/ 166 w 244"/>
                    <a:gd name="T13" fmla="*/ 103 h 208"/>
                    <a:gd name="T14" fmla="*/ 146 w 244"/>
                    <a:gd name="T15" fmla="*/ 117 h 208"/>
                    <a:gd name="T16" fmla="*/ 176 w 244"/>
                    <a:gd name="T17" fmla="*/ 122 h 208"/>
                    <a:gd name="T18" fmla="*/ 199 w 244"/>
                    <a:gd name="T19" fmla="*/ 133 h 208"/>
                    <a:gd name="T20" fmla="*/ 216 w 244"/>
                    <a:gd name="T21" fmla="*/ 145 h 208"/>
                    <a:gd name="T22" fmla="*/ 229 w 244"/>
                    <a:gd name="T23" fmla="*/ 159 h 208"/>
                    <a:gd name="T24" fmla="*/ 236 w 244"/>
                    <a:gd name="T25" fmla="*/ 173 h 208"/>
                    <a:gd name="T26" fmla="*/ 241 w 244"/>
                    <a:gd name="T27" fmla="*/ 187 h 208"/>
                    <a:gd name="T28" fmla="*/ 243 w 244"/>
                    <a:gd name="T29" fmla="*/ 197 h 208"/>
                    <a:gd name="T30" fmla="*/ 244 w 244"/>
                    <a:gd name="T31" fmla="*/ 204 h 208"/>
                    <a:gd name="T32" fmla="*/ 244 w 244"/>
                    <a:gd name="T33" fmla="*/ 208 h 208"/>
                    <a:gd name="T34" fmla="*/ 0 w 244"/>
                    <a:gd name="T35" fmla="*/ 208 h 208"/>
                    <a:gd name="T36" fmla="*/ 0 w 244"/>
                    <a:gd name="T37" fmla="*/ 204 h 208"/>
                    <a:gd name="T38" fmla="*/ 0 w 244"/>
                    <a:gd name="T39" fmla="*/ 197 h 208"/>
                    <a:gd name="T40" fmla="*/ 3 w 244"/>
                    <a:gd name="T41" fmla="*/ 187 h 208"/>
                    <a:gd name="T42" fmla="*/ 9 w 244"/>
                    <a:gd name="T43" fmla="*/ 173 h 208"/>
                    <a:gd name="T44" fmla="*/ 16 w 244"/>
                    <a:gd name="T45" fmla="*/ 159 h 208"/>
                    <a:gd name="T46" fmla="*/ 28 w 244"/>
                    <a:gd name="T47" fmla="*/ 145 h 208"/>
                    <a:gd name="T48" fmla="*/ 45 w 244"/>
                    <a:gd name="T49" fmla="*/ 133 h 208"/>
                    <a:gd name="T50" fmla="*/ 68 w 244"/>
                    <a:gd name="T51" fmla="*/ 122 h 208"/>
                    <a:gd name="T52" fmla="*/ 98 w 244"/>
                    <a:gd name="T53" fmla="*/ 117 h 208"/>
                    <a:gd name="T54" fmla="*/ 78 w 244"/>
                    <a:gd name="T55" fmla="*/ 103 h 208"/>
                    <a:gd name="T56" fmla="*/ 66 w 244"/>
                    <a:gd name="T57" fmla="*/ 84 h 208"/>
                    <a:gd name="T58" fmla="*/ 61 w 244"/>
                    <a:gd name="T59" fmla="*/ 61 h 208"/>
                    <a:gd name="T60" fmla="*/ 66 w 244"/>
                    <a:gd name="T61" fmla="*/ 37 h 208"/>
                    <a:gd name="T62" fmla="*/ 78 w 244"/>
                    <a:gd name="T63" fmla="*/ 18 h 208"/>
                    <a:gd name="T64" fmla="*/ 98 w 244"/>
                    <a:gd name="T65" fmla="*/ 4 h 208"/>
                    <a:gd name="T66" fmla="*/ 122 w 244"/>
                    <a:gd name="T6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08">
                      <a:moveTo>
                        <a:pt x="122" y="0"/>
                      </a:moveTo>
                      <a:lnTo>
                        <a:pt x="146" y="4"/>
                      </a:lnTo>
                      <a:lnTo>
                        <a:pt x="166" y="18"/>
                      </a:lnTo>
                      <a:lnTo>
                        <a:pt x="178" y="37"/>
                      </a:lnTo>
                      <a:lnTo>
                        <a:pt x="183" y="61"/>
                      </a:lnTo>
                      <a:lnTo>
                        <a:pt x="178" y="84"/>
                      </a:lnTo>
                      <a:lnTo>
                        <a:pt x="166" y="103"/>
                      </a:lnTo>
                      <a:lnTo>
                        <a:pt x="146" y="117"/>
                      </a:lnTo>
                      <a:lnTo>
                        <a:pt x="176" y="122"/>
                      </a:lnTo>
                      <a:lnTo>
                        <a:pt x="199" y="133"/>
                      </a:lnTo>
                      <a:lnTo>
                        <a:pt x="216" y="145"/>
                      </a:lnTo>
                      <a:lnTo>
                        <a:pt x="229" y="159"/>
                      </a:lnTo>
                      <a:lnTo>
                        <a:pt x="236" y="173"/>
                      </a:lnTo>
                      <a:lnTo>
                        <a:pt x="241" y="187"/>
                      </a:lnTo>
                      <a:lnTo>
                        <a:pt x="243" y="197"/>
                      </a:lnTo>
                      <a:lnTo>
                        <a:pt x="244" y="204"/>
                      </a:lnTo>
                      <a:lnTo>
                        <a:pt x="244" y="208"/>
                      </a:lnTo>
                      <a:lnTo>
                        <a:pt x="0" y="208"/>
                      </a:lnTo>
                      <a:lnTo>
                        <a:pt x="0" y="204"/>
                      </a:lnTo>
                      <a:lnTo>
                        <a:pt x="0" y="197"/>
                      </a:lnTo>
                      <a:lnTo>
                        <a:pt x="3" y="187"/>
                      </a:lnTo>
                      <a:lnTo>
                        <a:pt x="9" y="173"/>
                      </a:lnTo>
                      <a:lnTo>
                        <a:pt x="16" y="159"/>
                      </a:lnTo>
                      <a:lnTo>
                        <a:pt x="28" y="145"/>
                      </a:lnTo>
                      <a:lnTo>
                        <a:pt x="45" y="133"/>
                      </a:lnTo>
                      <a:lnTo>
                        <a:pt x="68" y="122"/>
                      </a:lnTo>
                      <a:lnTo>
                        <a:pt x="98" y="117"/>
                      </a:lnTo>
                      <a:lnTo>
                        <a:pt x="78" y="103"/>
                      </a:lnTo>
                      <a:lnTo>
                        <a:pt x="66" y="84"/>
                      </a:lnTo>
                      <a:lnTo>
                        <a:pt x="61" y="61"/>
                      </a:lnTo>
                      <a:lnTo>
                        <a:pt x="66" y="37"/>
                      </a:lnTo>
                      <a:lnTo>
                        <a:pt x="78" y="18"/>
                      </a:lnTo>
                      <a:lnTo>
                        <a:pt x="98" y="4"/>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dirty="0"/>
                </a:p>
              </p:txBody>
            </p:sp>
          </p:grpSp>
        </p:grpSp>
        <p:cxnSp>
          <p:nvCxnSpPr>
            <p:cNvPr id="11" name="Straight Connector 10"/>
            <p:cNvCxnSpPr/>
            <p:nvPr/>
          </p:nvCxnSpPr>
          <p:spPr>
            <a:xfrm>
              <a:off x="66675" y="1627187"/>
              <a:ext cx="742803" cy="7369"/>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54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0868024" y="6356350"/>
            <a:ext cx="485775" cy="365125"/>
          </a:xfrm>
          <a:prstGeom prst="rect">
            <a:avLst/>
          </a:prstGeom>
          <a:solidFill>
            <a:srgbClr val="FF9900"/>
          </a:solidFill>
        </p:spPr>
        <p:txBody>
          <a:bodyPr vert="horz" lIns="91440" tIns="45720" rIns="91440" bIns="45720" rtlCol="0" anchor="ctr"/>
          <a:lstStyle>
            <a:lvl1pPr algn="r">
              <a:defRPr sz="1600" b="1">
                <a:solidFill>
                  <a:schemeClr val="bg1"/>
                </a:solidFill>
              </a:defRPr>
            </a:lvl1pPr>
          </a:lstStyle>
          <a:p>
            <a:fld id="{59E1DE5E-5131-4748-93A5-978348B4A15F}" type="slidenum">
              <a:rPr lang="en-US" smtClean="0"/>
              <a:pPr/>
              <a:t>‹#›</a:t>
            </a:fld>
            <a:endParaRPr lang="en-US" dirty="0"/>
          </a:p>
        </p:txBody>
      </p:sp>
    </p:spTree>
    <p:extLst>
      <p:ext uri="{BB962C8B-B14F-4D97-AF65-F5344CB8AC3E}">
        <p14:creationId xmlns:p14="http://schemas.microsoft.com/office/powerpoint/2010/main" val="181875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162402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45914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209577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E1DE5E-5131-4748-93A5-978348B4A15F}" type="slidenum">
              <a:rPr lang="en-US" smtClean="0"/>
              <a:t>‹#›</a:t>
            </a:fld>
            <a:endParaRPr lang="en-US" dirty="0"/>
          </a:p>
        </p:txBody>
      </p:sp>
      <p:sp>
        <p:nvSpPr>
          <p:cNvPr id="6" name="Rectangle 5"/>
          <p:cNvSpPr/>
          <p:nvPr userDrawn="1"/>
        </p:nvSpPr>
        <p:spPr>
          <a:xfrm>
            <a:off x="57872" y="5416951"/>
            <a:ext cx="1620456" cy="91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997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E1DE5E-5131-4748-93A5-978348B4A15F}" type="slidenum">
              <a:rPr lang="en-US" smtClean="0"/>
              <a:t>‹#›</a:t>
            </a:fld>
            <a:endParaRPr lang="en-US" dirty="0"/>
          </a:p>
        </p:txBody>
      </p:sp>
      <p:sp>
        <p:nvSpPr>
          <p:cNvPr id="5" name="Trapezoid 4"/>
          <p:cNvSpPr/>
          <p:nvPr userDrawn="1"/>
        </p:nvSpPr>
        <p:spPr>
          <a:xfrm rot="17034800">
            <a:off x="1903860" y="-2134649"/>
            <a:ext cx="4238679" cy="6758507"/>
          </a:xfrm>
          <a:prstGeom prst="trapezoid">
            <a:avLst/>
          </a:prstGeom>
          <a:solidFill>
            <a:srgbClr val="9B4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p:cNvSpPr/>
          <p:nvPr userDrawn="1"/>
        </p:nvSpPr>
        <p:spPr>
          <a:xfrm rot="19702268">
            <a:off x="-307569" y="-376617"/>
            <a:ext cx="3801831" cy="5782876"/>
          </a:xfrm>
          <a:prstGeom prst="trapezoid">
            <a:avLst/>
          </a:prstGeom>
          <a:solidFill>
            <a:srgbClr val="A59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apezoid 6"/>
          <p:cNvSpPr/>
          <p:nvPr userDrawn="1"/>
        </p:nvSpPr>
        <p:spPr>
          <a:xfrm rot="18491258">
            <a:off x="457498" y="-2460029"/>
            <a:ext cx="5226106" cy="7956510"/>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1094401" y="4305783"/>
            <a:ext cx="1701479" cy="11575"/>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descr="E:\cloud\drive\websites\slidemodel\logo\sebastian\slidemodel-logo-tran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0894" b="-15346"/>
          <a:stretch/>
        </p:blipFill>
        <p:spPr bwMode="auto">
          <a:xfrm rot="17421299">
            <a:off x="2216588" y="1629582"/>
            <a:ext cx="1158585" cy="13240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3321161" y="1728657"/>
            <a:ext cx="4074225" cy="1200329"/>
          </a:xfrm>
          <a:prstGeom prst="rect">
            <a:avLst/>
          </a:prstGeom>
          <a:noFill/>
        </p:spPr>
        <p:txBody>
          <a:bodyPr wrap="square" rtlCol="0">
            <a:spAutoFit/>
          </a:bodyPr>
          <a:lstStyle/>
          <a:p>
            <a:r>
              <a:rPr lang="en-US" sz="4000" b="1" dirty="0">
                <a:solidFill>
                  <a:schemeClr val="bg1"/>
                </a:solidFill>
              </a:rPr>
              <a:t>A</a:t>
            </a:r>
            <a:r>
              <a:rPr lang="en-US" sz="3200" b="1" dirty="0">
                <a:solidFill>
                  <a:schemeClr val="bg1"/>
                </a:solidFill>
              </a:rPr>
              <a:t>NADACH</a:t>
            </a:r>
          </a:p>
          <a:p>
            <a:r>
              <a:rPr lang="en-US" sz="3200" dirty="0">
                <a:solidFill>
                  <a:schemeClr val="bg1"/>
                </a:solidFill>
              </a:rPr>
              <a:t>Governance Academy</a:t>
            </a:r>
          </a:p>
        </p:txBody>
      </p:sp>
    </p:spTree>
    <p:extLst>
      <p:ext uri="{BB962C8B-B14F-4D97-AF65-F5344CB8AC3E}">
        <p14:creationId xmlns:p14="http://schemas.microsoft.com/office/powerpoint/2010/main" val="417933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9" name="Rectangle 8"/>
          <p:cNvSpPr/>
          <p:nvPr userDrawn="1"/>
        </p:nvSpPr>
        <p:spPr>
          <a:xfrm>
            <a:off x="57872" y="5416951"/>
            <a:ext cx="1620456" cy="91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59E1DE5E-5131-4748-93A5-978348B4A15F}" type="slidenum">
              <a:rPr lang="en-US" smtClean="0"/>
              <a:t>‹#›</a:t>
            </a:fld>
            <a:endParaRPr lang="en-US" dirty="0"/>
          </a:p>
        </p:txBody>
      </p:sp>
      <p:sp>
        <p:nvSpPr>
          <p:cNvPr id="5" name="Trapezoid 4"/>
          <p:cNvSpPr/>
          <p:nvPr userDrawn="1"/>
        </p:nvSpPr>
        <p:spPr>
          <a:xfrm rot="17034800">
            <a:off x="1903860" y="-2134649"/>
            <a:ext cx="4238679" cy="6758507"/>
          </a:xfrm>
          <a:prstGeom prst="trapezoid">
            <a:avLst/>
          </a:prstGeom>
          <a:solidFill>
            <a:srgbClr val="9B4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p:cNvSpPr/>
          <p:nvPr userDrawn="1"/>
        </p:nvSpPr>
        <p:spPr>
          <a:xfrm rot="19702268">
            <a:off x="-157099" y="-272446"/>
            <a:ext cx="3801831" cy="5782876"/>
          </a:xfrm>
          <a:prstGeom prst="trapezoid">
            <a:avLst/>
          </a:prstGeom>
          <a:solidFill>
            <a:srgbClr val="A59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apezoid 6"/>
          <p:cNvSpPr/>
          <p:nvPr userDrawn="1"/>
        </p:nvSpPr>
        <p:spPr>
          <a:xfrm rot="18491258">
            <a:off x="375687" y="-3085891"/>
            <a:ext cx="5226106" cy="8536603"/>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1041724" y="3993266"/>
            <a:ext cx="1701479" cy="11575"/>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descr="E:\cloud\drive\websites\slidemodel\logo\sebastian\slidemodel-logo-tran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0894" b="-15346"/>
          <a:stretch/>
        </p:blipFill>
        <p:spPr bwMode="auto">
          <a:xfrm rot="17421299">
            <a:off x="1587242" y="4039769"/>
            <a:ext cx="1158585" cy="132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33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E1DE5E-5131-4748-93A5-978348B4A15F}" type="slidenum">
              <a:rPr lang="en-US" smtClean="0"/>
              <a:t>‹#›</a:t>
            </a:fld>
            <a:endParaRPr lang="en-US" dirty="0"/>
          </a:p>
        </p:txBody>
      </p:sp>
    </p:spTree>
    <p:extLst>
      <p:ext uri="{BB962C8B-B14F-4D97-AF65-F5344CB8AC3E}">
        <p14:creationId xmlns:p14="http://schemas.microsoft.com/office/powerpoint/2010/main" val="93883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6356350"/>
            <a:ext cx="12192000" cy="365125"/>
          </a:xfrm>
          <a:prstGeom prst="rect">
            <a:avLst/>
          </a:prstGeom>
          <a:solidFill>
            <a:srgbClr val="9B484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2962274" y="365125"/>
            <a:ext cx="83915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962150" y="1825625"/>
            <a:ext cx="93916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0868024" y="6356350"/>
            <a:ext cx="485775" cy="365125"/>
          </a:xfrm>
          <a:prstGeom prst="rect">
            <a:avLst/>
          </a:prstGeom>
          <a:solidFill>
            <a:srgbClr val="FF9900"/>
          </a:solidFill>
        </p:spPr>
        <p:txBody>
          <a:bodyPr vert="horz" lIns="91440" tIns="45720" rIns="91440" bIns="45720" rtlCol="0" anchor="ctr"/>
          <a:lstStyle>
            <a:lvl1pPr algn="r">
              <a:defRPr sz="1600" b="1">
                <a:solidFill>
                  <a:schemeClr val="bg1"/>
                </a:solidFill>
              </a:defRPr>
            </a:lvl1pPr>
          </a:lstStyle>
          <a:p>
            <a:fld id="{59E1DE5E-5131-4748-93A5-978348B4A15F}" type="slidenum">
              <a:rPr lang="en-US" smtClean="0"/>
              <a:pPr/>
              <a:t>‹#›</a:t>
            </a:fld>
            <a:endParaRPr lang="en-US" dirty="0"/>
          </a:p>
        </p:txBody>
      </p:sp>
      <p:sp>
        <p:nvSpPr>
          <p:cNvPr id="10" name="Trapezoid 9"/>
          <p:cNvSpPr/>
          <p:nvPr/>
        </p:nvSpPr>
        <p:spPr>
          <a:xfrm rot="17034800">
            <a:off x="62922" y="-660499"/>
            <a:ext cx="1606345" cy="2443374"/>
          </a:xfrm>
          <a:prstGeom prst="trapezoid">
            <a:avLst/>
          </a:prstGeom>
          <a:solidFill>
            <a:srgbClr val="9B4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apezoid 10"/>
          <p:cNvSpPr/>
          <p:nvPr/>
        </p:nvSpPr>
        <p:spPr>
          <a:xfrm rot="19702268">
            <a:off x="-648572" y="-390185"/>
            <a:ext cx="1606345" cy="2443374"/>
          </a:xfrm>
          <a:prstGeom prst="trapezoid">
            <a:avLst/>
          </a:prstGeom>
          <a:solidFill>
            <a:srgbClr val="A59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apezoid 11"/>
          <p:cNvSpPr/>
          <p:nvPr/>
        </p:nvSpPr>
        <p:spPr>
          <a:xfrm rot="18491258">
            <a:off x="24964" y="-607784"/>
            <a:ext cx="1606345" cy="2443374"/>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66146" y="333708"/>
            <a:ext cx="1323760" cy="646331"/>
          </a:xfrm>
          <a:prstGeom prst="rect">
            <a:avLst/>
          </a:prstGeom>
        </p:spPr>
        <p:txBody>
          <a:bodyPr wrap="none">
            <a:spAutoFit/>
          </a:bodyPr>
          <a:lstStyle/>
          <a:p>
            <a:r>
              <a:rPr lang="en-US" b="1" dirty="0">
                <a:solidFill>
                  <a:schemeClr val="bg1"/>
                </a:solidFill>
              </a:rPr>
              <a:t>SMARTER</a:t>
            </a:r>
          </a:p>
          <a:p>
            <a:r>
              <a:rPr lang="en-US" b="1" dirty="0">
                <a:solidFill>
                  <a:schemeClr val="bg1"/>
                </a:solidFill>
              </a:rPr>
              <a:t>Board Work</a:t>
            </a:r>
            <a:endParaRPr lang="en-US" dirty="0"/>
          </a:p>
        </p:txBody>
      </p:sp>
      <p:cxnSp>
        <p:nvCxnSpPr>
          <p:cNvPr id="9" name="Straight Connector 8"/>
          <p:cNvCxnSpPr/>
          <p:nvPr/>
        </p:nvCxnSpPr>
        <p:spPr>
          <a:xfrm>
            <a:off x="66675" y="1627187"/>
            <a:ext cx="742803" cy="7369"/>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16"/>
          <a:srcRect l="18614" t="10526" r="64856" b="79240"/>
          <a:stretch/>
        </p:blipFill>
        <p:spPr>
          <a:xfrm>
            <a:off x="76787" y="5879939"/>
            <a:ext cx="1367978" cy="476411"/>
          </a:xfrm>
          <a:prstGeom prst="rect">
            <a:avLst/>
          </a:prstGeom>
        </p:spPr>
      </p:pic>
      <p:sp>
        <p:nvSpPr>
          <p:cNvPr id="23" name="TextBox 22"/>
          <p:cNvSpPr txBox="1"/>
          <p:nvPr userDrawn="1"/>
        </p:nvSpPr>
        <p:spPr>
          <a:xfrm>
            <a:off x="65212" y="6435776"/>
            <a:ext cx="2372810" cy="215444"/>
          </a:xfrm>
          <a:prstGeom prst="rect">
            <a:avLst/>
          </a:prstGeom>
          <a:noFill/>
        </p:spPr>
        <p:txBody>
          <a:bodyPr wrap="square" rtlCol="0">
            <a:spAutoFit/>
          </a:bodyPr>
          <a:lstStyle/>
          <a:p>
            <a:r>
              <a:rPr lang="en-US" sz="800" dirty="0">
                <a:solidFill>
                  <a:schemeClr val="bg1"/>
                </a:solidFill>
              </a:rPr>
              <a:t>ANALYZE | ADVISE | ACHIEVE</a:t>
            </a:r>
          </a:p>
        </p:txBody>
      </p:sp>
      <p:pic>
        <p:nvPicPr>
          <p:cNvPr id="24" name="Picture 23" descr="E:\cloud\drive\websites\slidemodel\logo\sebastian\slidemodel-logo-trans.png"/>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80894" b="-15346"/>
          <a:stretch/>
        </p:blipFill>
        <p:spPr bwMode="auto">
          <a:xfrm rot="17421299">
            <a:off x="984916" y="922184"/>
            <a:ext cx="5334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2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56" r:id="rId9"/>
    <p:sldLayoutId id="2147483657" r:id="rId10"/>
    <p:sldLayoutId id="2147483658" r:id="rId11"/>
    <p:sldLayoutId id="2147483659" r:id="rId12"/>
    <p:sldLayoutId id="2147483662" r:id="rId13"/>
    <p:sldLayoutId id="214748367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6356350"/>
            <a:ext cx="12192000" cy="365125"/>
          </a:xfrm>
          <a:prstGeom prst="rect">
            <a:avLst/>
          </a:prstGeom>
          <a:solidFill>
            <a:srgbClr val="9B484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2962274" y="365125"/>
            <a:ext cx="83915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962150" y="1825625"/>
            <a:ext cx="93916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0868024" y="6356350"/>
            <a:ext cx="485775" cy="365125"/>
          </a:xfrm>
          <a:prstGeom prst="rect">
            <a:avLst/>
          </a:prstGeom>
          <a:solidFill>
            <a:srgbClr val="FF9900"/>
          </a:solidFill>
        </p:spPr>
        <p:txBody>
          <a:bodyPr vert="horz" lIns="91440" tIns="45720" rIns="91440" bIns="45720" rtlCol="0" anchor="ctr"/>
          <a:lstStyle>
            <a:lvl1pPr algn="r">
              <a:defRPr sz="1600" b="1">
                <a:solidFill>
                  <a:schemeClr val="bg1"/>
                </a:solidFill>
              </a:defRPr>
            </a:lvl1pPr>
          </a:lstStyle>
          <a:p>
            <a:fld id="{59E1DE5E-5131-4748-93A5-978348B4A15F}" type="slidenum">
              <a:rPr lang="en-US" smtClean="0"/>
              <a:pPr/>
              <a:t>‹#›</a:t>
            </a:fld>
            <a:endParaRPr lang="en-US" dirty="0"/>
          </a:p>
        </p:txBody>
      </p:sp>
      <p:sp>
        <p:nvSpPr>
          <p:cNvPr id="10" name="Trapezoid 9"/>
          <p:cNvSpPr/>
          <p:nvPr/>
        </p:nvSpPr>
        <p:spPr>
          <a:xfrm rot="17034800">
            <a:off x="62922" y="-660499"/>
            <a:ext cx="1606345" cy="2443374"/>
          </a:xfrm>
          <a:prstGeom prst="trapezoid">
            <a:avLst/>
          </a:prstGeom>
          <a:solidFill>
            <a:srgbClr val="9B4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apezoid 10"/>
          <p:cNvSpPr/>
          <p:nvPr/>
        </p:nvSpPr>
        <p:spPr>
          <a:xfrm rot="19702268">
            <a:off x="-648572" y="-390185"/>
            <a:ext cx="1606345" cy="2443374"/>
          </a:xfrm>
          <a:prstGeom prst="trapezoid">
            <a:avLst/>
          </a:prstGeom>
          <a:solidFill>
            <a:srgbClr val="A59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apezoid 11"/>
          <p:cNvSpPr/>
          <p:nvPr/>
        </p:nvSpPr>
        <p:spPr>
          <a:xfrm rot="18491258">
            <a:off x="24964" y="-607784"/>
            <a:ext cx="1606345" cy="2443374"/>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66146" y="333708"/>
            <a:ext cx="1323760" cy="646331"/>
          </a:xfrm>
          <a:prstGeom prst="rect">
            <a:avLst/>
          </a:prstGeom>
        </p:spPr>
        <p:txBody>
          <a:bodyPr wrap="none">
            <a:spAutoFit/>
          </a:bodyPr>
          <a:lstStyle/>
          <a:p>
            <a:r>
              <a:rPr lang="en-US" b="1" dirty="0">
                <a:solidFill>
                  <a:schemeClr val="bg1"/>
                </a:solidFill>
              </a:rPr>
              <a:t>SMARTER</a:t>
            </a:r>
          </a:p>
          <a:p>
            <a:r>
              <a:rPr lang="en-US" b="1" dirty="0">
                <a:solidFill>
                  <a:schemeClr val="bg1"/>
                </a:solidFill>
              </a:rPr>
              <a:t>Board Work</a:t>
            </a:r>
            <a:endParaRPr lang="en-US" dirty="0"/>
          </a:p>
        </p:txBody>
      </p:sp>
      <p:cxnSp>
        <p:nvCxnSpPr>
          <p:cNvPr id="9" name="Straight Connector 8"/>
          <p:cNvCxnSpPr/>
          <p:nvPr/>
        </p:nvCxnSpPr>
        <p:spPr>
          <a:xfrm>
            <a:off x="66675" y="1627187"/>
            <a:ext cx="742803" cy="7369"/>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16"/>
          <a:srcRect l="18614" t="10526" r="64856" b="79240"/>
          <a:stretch/>
        </p:blipFill>
        <p:spPr>
          <a:xfrm>
            <a:off x="76787" y="5879939"/>
            <a:ext cx="1367978" cy="476411"/>
          </a:xfrm>
          <a:prstGeom prst="rect">
            <a:avLst/>
          </a:prstGeom>
        </p:spPr>
      </p:pic>
      <p:sp>
        <p:nvSpPr>
          <p:cNvPr id="23" name="TextBox 22"/>
          <p:cNvSpPr txBox="1"/>
          <p:nvPr userDrawn="1"/>
        </p:nvSpPr>
        <p:spPr>
          <a:xfrm>
            <a:off x="65212" y="6435776"/>
            <a:ext cx="2372810" cy="215444"/>
          </a:xfrm>
          <a:prstGeom prst="rect">
            <a:avLst/>
          </a:prstGeom>
          <a:noFill/>
        </p:spPr>
        <p:txBody>
          <a:bodyPr wrap="square" rtlCol="0">
            <a:spAutoFit/>
          </a:bodyPr>
          <a:lstStyle/>
          <a:p>
            <a:r>
              <a:rPr lang="en-US" sz="800" dirty="0">
                <a:solidFill>
                  <a:schemeClr val="bg1"/>
                </a:solidFill>
              </a:rPr>
              <a:t>ANALYZE | ADVISE | ACHIEVE</a:t>
            </a:r>
          </a:p>
        </p:txBody>
      </p:sp>
      <p:pic>
        <p:nvPicPr>
          <p:cNvPr id="24" name="Picture 23" descr="E:\cloud\drive\websites\slidemodel\logo\sebastian\slidemodel-logo-trans.png"/>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80894" b="-15346"/>
          <a:stretch/>
        </p:blipFill>
        <p:spPr bwMode="auto">
          <a:xfrm rot="17421299">
            <a:off x="984916" y="922184"/>
            <a:ext cx="5334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7902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http://www.iconarchive.com/show/red-orb-alphabet-icons-by-iconarchive/Number-3-icon.html"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www.iconarchive.com/show/red-orb-alphabet-icons-by-iconarchive/Number-1-icon.html" TargetMode="External"/><Relationship Id="rId1" Type="http://schemas.openxmlformats.org/officeDocument/2006/relationships/slideLayout" Target="../slideLayouts/slideLayout14.xml"/><Relationship Id="rId6" Type="http://schemas.openxmlformats.org/officeDocument/2006/relationships/hyperlink" Target="http://www.iconarchive.com/show/red-orb-alphabet-icons-by-iconarchive/Number-4-icon.html"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www.iconarchive.com/show/red-orb-alphabet-icons-by-iconarchive/Number-2-icon.html" TargetMode="External"/><Relationship Id="rId4" Type="http://schemas.openxmlformats.org/officeDocument/2006/relationships/hyperlink" Target="http://www.iconarchive.com/show/red-orb-alphabet-icons-by-iconarchive/Number-5-icon.html" TargetMode="Externa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msh.org/sites/default/files/2015-10_msh_leaders_who_govern.pdf"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sh.org/resources/governance-guides-and-handbooks"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lobalhealthlearning.org/course/governance-and-health-101"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lobalhealthlearning.org/course/key-practices-good-governance"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globalhealthlearning.org/course/infrastructure-good-governance"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globalhealthlearning.org/course/good-governance-management-medicines"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E1DE5E-5131-4748-93A5-978348B4A15F}" type="slidenum">
              <a:rPr lang="en-US" smtClean="0"/>
              <a:t>1</a:t>
            </a:fld>
            <a:endParaRPr lang="en-US" dirty="0"/>
          </a:p>
        </p:txBody>
      </p:sp>
      <p:sp>
        <p:nvSpPr>
          <p:cNvPr id="4" name="TextBox 3"/>
          <p:cNvSpPr txBox="1"/>
          <p:nvPr/>
        </p:nvSpPr>
        <p:spPr>
          <a:xfrm>
            <a:off x="5920154" y="4443046"/>
            <a:ext cx="6033953" cy="1508105"/>
          </a:xfrm>
          <a:prstGeom prst="rect">
            <a:avLst/>
          </a:prstGeom>
          <a:noFill/>
        </p:spPr>
        <p:txBody>
          <a:bodyPr wrap="square" rtlCol="0">
            <a:spAutoFit/>
          </a:bodyPr>
          <a:lstStyle/>
          <a:p>
            <a:r>
              <a:rPr lang="en-US" sz="3200" b="1" dirty="0">
                <a:solidFill>
                  <a:srgbClr val="990000"/>
                </a:solidFill>
              </a:rPr>
              <a:t>Dynamic Private Health Sector Enterprise Governance</a:t>
            </a:r>
          </a:p>
          <a:p>
            <a:r>
              <a:rPr lang="en-US" sz="2800" dirty="0"/>
              <a:t>November 19, 2020</a:t>
            </a:r>
          </a:p>
        </p:txBody>
      </p:sp>
      <p:sp>
        <p:nvSpPr>
          <p:cNvPr id="2" name="Rectangle 1"/>
          <p:cNvSpPr/>
          <p:nvPr/>
        </p:nvSpPr>
        <p:spPr>
          <a:xfrm>
            <a:off x="5953607" y="4202625"/>
            <a:ext cx="1499385" cy="461665"/>
          </a:xfrm>
          <a:prstGeom prst="rect">
            <a:avLst/>
          </a:prstGeom>
        </p:spPr>
        <p:txBody>
          <a:bodyPr wrap="none">
            <a:spAutoFit/>
          </a:bodyPr>
          <a:lstStyle/>
          <a:p>
            <a:r>
              <a:rPr lang="en-US" sz="2400" b="1" dirty="0"/>
              <a:t>Webinar 1</a:t>
            </a:r>
            <a:endParaRPr lang="en-US" sz="2400" dirty="0"/>
          </a:p>
        </p:txBody>
      </p:sp>
    </p:spTree>
    <p:extLst>
      <p:ext uri="{BB962C8B-B14F-4D97-AF65-F5344CB8AC3E}">
        <p14:creationId xmlns:p14="http://schemas.microsoft.com/office/powerpoint/2010/main" val="739070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solidFill>
                  <a:srgbClr val="990000"/>
                </a:solidFill>
                <a:latin typeface="+mn-lt"/>
              </a:rPr>
              <a:t>SMARTER Governance Practices</a:t>
            </a:r>
          </a:p>
        </p:txBody>
      </p:sp>
      <p:sp>
        <p:nvSpPr>
          <p:cNvPr id="8" name="Freeform 5"/>
          <p:cNvSpPr>
            <a:spLocks/>
          </p:cNvSpPr>
          <p:nvPr/>
        </p:nvSpPr>
        <p:spPr bwMode="auto">
          <a:xfrm>
            <a:off x="2182430" y="5086475"/>
            <a:ext cx="2768600" cy="1406525"/>
          </a:xfrm>
          <a:custGeom>
            <a:avLst/>
            <a:gdLst>
              <a:gd name="T0" fmla="*/ 505 w 1758"/>
              <a:gd name="T1" fmla="*/ 16 h 893"/>
              <a:gd name="T2" fmla="*/ 261 w 1758"/>
              <a:gd name="T3" fmla="*/ 0 h 893"/>
              <a:gd name="T4" fmla="*/ 0 w 1758"/>
              <a:gd name="T5" fmla="*/ 875 h 893"/>
              <a:gd name="T6" fmla="*/ 1 w 1758"/>
              <a:gd name="T7" fmla="*/ 893 h 893"/>
              <a:gd name="T8" fmla="*/ 1758 w 1758"/>
              <a:gd name="T9" fmla="*/ 893 h 893"/>
              <a:gd name="T10" fmla="*/ 505 w 1758"/>
              <a:gd name="T11" fmla="*/ 16 h 893"/>
            </a:gdLst>
            <a:ahLst/>
            <a:cxnLst>
              <a:cxn ang="0">
                <a:pos x="T0" y="T1"/>
              </a:cxn>
              <a:cxn ang="0">
                <a:pos x="T2" y="T3"/>
              </a:cxn>
              <a:cxn ang="0">
                <a:pos x="T4" y="T5"/>
              </a:cxn>
              <a:cxn ang="0">
                <a:pos x="T6" y="T7"/>
              </a:cxn>
              <a:cxn ang="0">
                <a:pos x="T8" y="T9"/>
              </a:cxn>
              <a:cxn ang="0">
                <a:pos x="T10" y="T11"/>
              </a:cxn>
            </a:cxnLst>
            <a:rect l="0" t="0" r="r" b="b"/>
            <a:pathLst>
              <a:path w="1758" h="893">
                <a:moveTo>
                  <a:pt x="505" y="16"/>
                </a:moveTo>
                <a:cubicBezTo>
                  <a:pt x="261" y="0"/>
                  <a:pt x="261" y="0"/>
                  <a:pt x="261" y="0"/>
                </a:cubicBezTo>
                <a:cubicBezTo>
                  <a:pt x="96" y="251"/>
                  <a:pt x="0" y="552"/>
                  <a:pt x="0" y="875"/>
                </a:cubicBezTo>
                <a:cubicBezTo>
                  <a:pt x="0" y="881"/>
                  <a:pt x="0" y="887"/>
                  <a:pt x="1" y="893"/>
                </a:cubicBezTo>
                <a:cubicBezTo>
                  <a:pt x="1758" y="893"/>
                  <a:pt x="1758" y="893"/>
                  <a:pt x="1758" y="893"/>
                </a:cubicBezTo>
                <a:lnTo>
                  <a:pt x="505" y="16"/>
                </a:lnTo>
                <a:close/>
              </a:path>
            </a:pathLst>
          </a:custGeom>
          <a:solidFill>
            <a:srgbClr val="FF9900"/>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 name="Freeform 6"/>
          <p:cNvSpPr>
            <a:spLocks/>
          </p:cNvSpPr>
          <p:nvPr/>
        </p:nvSpPr>
        <p:spPr bwMode="auto">
          <a:xfrm>
            <a:off x="2037953" y="3657954"/>
            <a:ext cx="2667000" cy="2724150"/>
          </a:xfrm>
          <a:custGeom>
            <a:avLst/>
            <a:gdLst>
              <a:gd name="T0" fmla="*/ 1694 w 1694"/>
              <a:gd name="T1" fmla="*/ 1533 h 1729"/>
              <a:gd name="T2" fmla="*/ 1522 w 1694"/>
              <a:gd name="T3" fmla="*/ 1233 h 1729"/>
              <a:gd name="T4" fmla="*/ 851 w 1694"/>
              <a:gd name="T5" fmla="*/ 0 h 1729"/>
              <a:gd name="T6" fmla="*/ 0 w 1694"/>
              <a:gd name="T7" fmla="*/ 768 h 1729"/>
              <a:gd name="T8" fmla="*/ 1666 w 1694"/>
              <a:gd name="T9" fmla="*/ 1729 h 1729"/>
              <a:gd name="T10" fmla="*/ 1694 w 1694"/>
              <a:gd name="T11" fmla="*/ 1533 h 1729"/>
            </a:gdLst>
            <a:ahLst/>
            <a:cxnLst>
              <a:cxn ang="0">
                <a:pos x="T0" y="T1"/>
              </a:cxn>
              <a:cxn ang="0">
                <a:pos x="T2" y="T3"/>
              </a:cxn>
              <a:cxn ang="0">
                <a:pos x="T4" y="T5"/>
              </a:cxn>
              <a:cxn ang="0">
                <a:pos x="T6" y="T7"/>
              </a:cxn>
              <a:cxn ang="0">
                <a:pos x="T8" y="T9"/>
              </a:cxn>
              <a:cxn ang="0">
                <a:pos x="T10" y="T11"/>
              </a:cxn>
            </a:cxnLst>
            <a:rect l="0" t="0" r="r" b="b"/>
            <a:pathLst>
              <a:path w="1694" h="1729">
                <a:moveTo>
                  <a:pt x="1694" y="1533"/>
                </a:moveTo>
                <a:cubicBezTo>
                  <a:pt x="1522" y="1233"/>
                  <a:pt x="1522" y="1233"/>
                  <a:pt x="1522" y="1233"/>
                </a:cubicBezTo>
                <a:cubicBezTo>
                  <a:pt x="851" y="0"/>
                  <a:pt x="851" y="0"/>
                  <a:pt x="851" y="0"/>
                </a:cubicBezTo>
                <a:cubicBezTo>
                  <a:pt x="482" y="143"/>
                  <a:pt x="178" y="418"/>
                  <a:pt x="0" y="768"/>
                </a:cubicBezTo>
                <a:cubicBezTo>
                  <a:pt x="1666" y="1729"/>
                  <a:pt x="1666" y="1729"/>
                  <a:pt x="1666" y="1729"/>
                </a:cubicBezTo>
                <a:lnTo>
                  <a:pt x="1694" y="1533"/>
                </a:lnTo>
                <a:close/>
              </a:path>
            </a:pathLst>
          </a:custGeom>
          <a:solidFill>
            <a:srgbClr val="9B484B"/>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 name="Freeform 7"/>
          <p:cNvSpPr>
            <a:spLocks/>
          </p:cNvSpPr>
          <p:nvPr/>
        </p:nvSpPr>
        <p:spPr bwMode="auto">
          <a:xfrm>
            <a:off x="2909505" y="3011613"/>
            <a:ext cx="2032000" cy="3325813"/>
          </a:xfrm>
          <a:custGeom>
            <a:avLst/>
            <a:gdLst>
              <a:gd name="T0" fmla="*/ 1183 w 1290"/>
              <a:gd name="T1" fmla="*/ 1923 h 2111"/>
              <a:gd name="T2" fmla="*/ 1290 w 1290"/>
              <a:gd name="T3" fmla="*/ 24 h 2111"/>
              <a:gd name="T4" fmla="*/ 1010 w 1290"/>
              <a:gd name="T5" fmla="*/ 0 h 2111"/>
              <a:gd name="T6" fmla="*/ 0 w 1290"/>
              <a:gd name="T7" fmla="*/ 360 h 2111"/>
              <a:gd name="T8" fmla="*/ 1123 w 1290"/>
              <a:gd name="T9" fmla="*/ 2111 h 2111"/>
              <a:gd name="T10" fmla="*/ 1183 w 1290"/>
              <a:gd name="T11" fmla="*/ 1923 h 2111"/>
            </a:gdLst>
            <a:ahLst/>
            <a:cxnLst>
              <a:cxn ang="0">
                <a:pos x="T0" y="T1"/>
              </a:cxn>
              <a:cxn ang="0">
                <a:pos x="T2" y="T3"/>
              </a:cxn>
              <a:cxn ang="0">
                <a:pos x="T4" y="T5"/>
              </a:cxn>
              <a:cxn ang="0">
                <a:pos x="T6" y="T7"/>
              </a:cxn>
              <a:cxn ang="0">
                <a:pos x="T8" y="T9"/>
              </a:cxn>
              <a:cxn ang="0">
                <a:pos x="T10" y="T11"/>
              </a:cxn>
            </a:cxnLst>
            <a:rect l="0" t="0" r="r" b="b"/>
            <a:pathLst>
              <a:path w="1290" h="2111">
                <a:moveTo>
                  <a:pt x="1183" y="1923"/>
                </a:moveTo>
                <a:cubicBezTo>
                  <a:pt x="1290" y="24"/>
                  <a:pt x="1290" y="24"/>
                  <a:pt x="1290" y="24"/>
                </a:cubicBezTo>
                <a:cubicBezTo>
                  <a:pt x="1199" y="8"/>
                  <a:pt x="1106" y="0"/>
                  <a:pt x="1010" y="0"/>
                </a:cubicBezTo>
                <a:cubicBezTo>
                  <a:pt x="627" y="0"/>
                  <a:pt x="275" y="135"/>
                  <a:pt x="0" y="360"/>
                </a:cubicBezTo>
                <a:cubicBezTo>
                  <a:pt x="1123" y="2111"/>
                  <a:pt x="1123" y="2111"/>
                  <a:pt x="1123" y="2111"/>
                </a:cubicBezTo>
                <a:lnTo>
                  <a:pt x="1183" y="1923"/>
                </a:lnTo>
                <a:close/>
              </a:path>
            </a:pathLst>
          </a:custGeom>
          <a:solidFill>
            <a:schemeClr val="accent1"/>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1" name="Freeform 8"/>
          <p:cNvSpPr>
            <a:spLocks/>
          </p:cNvSpPr>
          <p:nvPr/>
        </p:nvSpPr>
        <p:spPr bwMode="auto">
          <a:xfrm>
            <a:off x="4523992" y="2582988"/>
            <a:ext cx="2393950" cy="3502025"/>
          </a:xfrm>
          <a:custGeom>
            <a:avLst/>
            <a:gdLst>
              <a:gd name="T0" fmla="*/ 364 w 1521"/>
              <a:gd name="T1" fmla="*/ 2199 h 2223"/>
              <a:gd name="T2" fmla="*/ 1521 w 1521"/>
              <a:gd name="T3" fmla="*/ 537 h 2223"/>
              <a:gd name="T4" fmla="*/ 325 w 1521"/>
              <a:gd name="T5" fmla="*/ 0 h 2223"/>
              <a:gd name="T6" fmla="*/ 0 w 1521"/>
              <a:gd name="T7" fmla="*/ 33 h 2223"/>
              <a:gd name="T8" fmla="*/ 112 w 1521"/>
              <a:gd name="T9" fmla="*/ 2223 h 2223"/>
              <a:gd name="T10" fmla="*/ 364 w 1521"/>
              <a:gd name="T11" fmla="*/ 2199 h 2223"/>
            </a:gdLst>
            <a:ahLst/>
            <a:cxnLst>
              <a:cxn ang="0">
                <a:pos x="T0" y="T1"/>
              </a:cxn>
              <a:cxn ang="0">
                <a:pos x="T2" y="T3"/>
              </a:cxn>
              <a:cxn ang="0">
                <a:pos x="T4" y="T5"/>
              </a:cxn>
              <a:cxn ang="0">
                <a:pos x="T6" y="T7"/>
              </a:cxn>
              <a:cxn ang="0">
                <a:pos x="T8" y="T9"/>
              </a:cxn>
              <a:cxn ang="0">
                <a:pos x="T10" y="T11"/>
              </a:cxn>
            </a:cxnLst>
            <a:rect l="0" t="0" r="r" b="b"/>
            <a:pathLst>
              <a:path w="1521" h="2223">
                <a:moveTo>
                  <a:pt x="364" y="2199"/>
                </a:moveTo>
                <a:cubicBezTo>
                  <a:pt x="1521" y="537"/>
                  <a:pt x="1521" y="537"/>
                  <a:pt x="1521" y="537"/>
                </a:cubicBezTo>
                <a:cubicBezTo>
                  <a:pt x="1228" y="207"/>
                  <a:pt x="801" y="0"/>
                  <a:pt x="325" y="0"/>
                </a:cubicBezTo>
                <a:cubicBezTo>
                  <a:pt x="214" y="0"/>
                  <a:pt x="105" y="11"/>
                  <a:pt x="0" y="33"/>
                </a:cubicBezTo>
                <a:cubicBezTo>
                  <a:pt x="112" y="2223"/>
                  <a:pt x="112" y="2223"/>
                  <a:pt x="112" y="2223"/>
                </a:cubicBezTo>
                <a:lnTo>
                  <a:pt x="364" y="2199"/>
                </a:lnTo>
                <a:close/>
              </a:path>
            </a:pathLst>
          </a:custGeom>
          <a:solidFill>
            <a:srgbClr val="ED1B2F"/>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2" name="Freeform 9"/>
          <p:cNvSpPr>
            <a:spLocks/>
          </p:cNvSpPr>
          <p:nvPr/>
        </p:nvSpPr>
        <p:spPr bwMode="auto">
          <a:xfrm>
            <a:off x="5003418" y="2811588"/>
            <a:ext cx="3116263" cy="3452813"/>
          </a:xfrm>
          <a:custGeom>
            <a:avLst/>
            <a:gdLst>
              <a:gd name="T0" fmla="*/ 96 w 1980"/>
              <a:gd name="T1" fmla="*/ 2192 h 2192"/>
              <a:gd name="T2" fmla="*/ 186 w 1980"/>
              <a:gd name="T3" fmla="*/ 2138 h 2192"/>
              <a:gd name="T4" fmla="*/ 1980 w 1980"/>
              <a:gd name="T5" fmla="*/ 1010 h 2192"/>
              <a:gd name="T6" fmla="*/ 957 w 1980"/>
              <a:gd name="T7" fmla="*/ 0 h 2192"/>
              <a:gd name="T8" fmla="*/ 0 w 1980"/>
              <a:gd name="T9" fmla="*/ 2012 h 2192"/>
              <a:gd name="T10" fmla="*/ 96 w 1980"/>
              <a:gd name="T11" fmla="*/ 2192 h 2192"/>
            </a:gdLst>
            <a:ahLst/>
            <a:cxnLst>
              <a:cxn ang="0">
                <a:pos x="T0" y="T1"/>
              </a:cxn>
              <a:cxn ang="0">
                <a:pos x="T2" y="T3"/>
              </a:cxn>
              <a:cxn ang="0">
                <a:pos x="T4" y="T5"/>
              </a:cxn>
              <a:cxn ang="0">
                <a:pos x="T6" y="T7"/>
              </a:cxn>
              <a:cxn ang="0">
                <a:pos x="T8" y="T9"/>
              </a:cxn>
              <a:cxn ang="0">
                <a:pos x="T10" y="T11"/>
              </a:cxn>
            </a:cxnLst>
            <a:rect l="0" t="0" r="r" b="b"/>
            <a:pathLst>
              <a:path w="1980" h="2192">
                <a:moveTo>
                  <a:pt x="96" y="2192"/>
                </a:moveTo>
                <a:cubicBezTo>
                  <a:pt x="186" y="2138"/>
                  <a:pt x="186" y="2138"/>
                  <a:pt x="186" y="2138"/>
                </a:cubicBezTo>
                <a:cubicBezTo>
                  <a:pt x="1980" y="1010"/>
                  <a:pt x="1980" y="1010"/>
                  <a:pt x="1980" y="1010"/>
                </a:cubicBezTo>
                <a:cubicBezTo>
                  <a:pt x="1819" y="532"/>
                  <a:pt x="1438" y="155"/>
                  <a:pt x="957" y="0"/>
                </a:cubicBezTo>
                <a:cubicBezTo>
                  <a:pt x="0" y="2012"/>
                  <a:pt x="0" y="2012"/>
                  <a:pt x="0" y="2012"/>
                </a:cubicBezTo>
                <a:lnTo>
                  <a:pt x="96" y="2192"/>
                </a:lnTo>
                <a:close/>
              </a:path>
            </a:pathLst>
          </a:custGeom>
          <a:solidFill>
            <a:schemeClr val="tx2"/>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3" name="Freeform 10"/>
          <p:cNvSpPr>
            <a:spLocks/>
          </p:cNvSpPr>
          <p:nvPr/>
        </p:nvSpPr>
        <p:spPr bwMode="auto">
          <a:xfrm>
            <a:off x="5225668" y="3575174"/>
            <a:ext cx="4062413" cy="2724150"/>
          </a:xfrm>
          <a:custGeom>
            <a:avLst/>
            <a:gdLst>
              <a:gd name="T0" fmla="*/ 64 w 2580"/>
              <a:gd name="T1" fmla="*/ 1725 h 1729"/>
              <a:gd name="T2" fmla="*/ 308 w 2580"/>
              <a:gd name="T3" fmla="*/ 1729 h 1729"/>
              <a:gd name="T4" fmla="*/ 2580 w 2580"/>
              <a:gd name="T5" fmla="*/ 1019 h 1729"/>
              <a:gd name="T6" fmla="*/ 2047 w 2580"/>
              <a:gd name="T7" fmla="*/ 0 h 1729"/>
              <a:gd name="T8" fmla="*/ 0 w 2580"/>
              <a:gd name="T9" fmla="*/ 1585 h 1729"/>
              <a:gd name="T10" fmla="*/ 64 w 2580"/>
              <a:gd name="T11" fmla="*/ 1725 h 1729"/>
            </a:gdLst>
            <a:ahLst/>
            <a:cxnLst>
              <a:cxn ang="0">
                <a:pos x="T0" y="T1"/>
              </a:cxn>
              <a:cxn ang="0">
                <a:pos x="T2" y="T3"/>
              </a:cxn>
              <a:cxn ang="0">
                <a:pos x="T4" y="T5"/>
              </a:cxn>
              <a:cxn ang="0">
                <a:pos x="T6" y="T7"/>
              </a:cxn>
              <a:cxn ang="0">
                <a:pos x="T8" y="T9"/>
              </a:cxn>
              <a:cxn ang="0">
                <a:pos x="T10" y="T11"/>
              </a:cxn>
            </a:cxnLst>
            <a:rect l="0" t="0" r="r" b="b"/>
            <a:pathLst>
              <a:path w="2580" h="1729">
                <a:moveTo>
                  <a:pt x="64" y="1725"/>
                </a:moveTo>
                <a:cubicBezTo>
                  <a:pt x="308" y="1729"/>
                  <a:pt x="308" y="1729"/>
                  <a:pt x="308" y="1729"/>
                </a:cubicBezTo>
                <a:cubicBezTo>
                  <a:pt x="2580" y="1019"/>
                  <a:pt x="2580" y="1019"/>
                  <a:pt x="2580" y="1019"/>
                </a:cubicBezTo>
                <a:cubicBezTo>
                  <a:pt x="2534" y="614"/>
                  <a:pt x="2337" y="255"/>
                  <a:pt x="2047" y="0"/>
                </a:cubicBezTo>
                <a:cubicBezTo>
                  <a:pt x="0" y="1585"/>
                  <a:pt x="0" y="1585"/>
                  <a:pt x="0" y="1585"/>
                </a:cubicBezTo>
                <a:lnTo>
                  <a:pt x="64" y="1725"/>
                </a:lnTo>
                <a:close/>
              </a:path>
            </a:pathLst>
          </a:custGeom>
          <a:solidFill>
            <a:srgbClr val="A59C93"/>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4" name="Freeform 11"/>
          <p:cNvSpPr>
            <a:spLocks/>
          </p:cNvSpPr>
          <p:nvPr/>
        </p:nvSpPr>
        <p:spPr bwMode="auto">
          <a:xfrm>
            <a:off x="5339967" y="4757863"/>
            <a:ext cx="4706938" cy="1730375"/>
          </a:xfrm>
          <a:custGeom>
            <a:avLst/>
            <a:gdLst>
              <a:gd name="T0" fmla="*/ 2801 w 2990"/>
              <a:gd name="T1" fmla="*/ 0 h 1098"/>
              <a:gd name="T2" fmla="*/ 0 w 2990"/>
              <a:gd name="T3" fmla="*/ 954 h 1098"/>
              <a:gd name="T4" fmla="*/ 48 w 2990"/>
              <a:gd name="T5" fmla="*/ 1098 h 1098"/>
              <a:gd name="T6" fmla="*/ 2953 w 2990"/>
              <a:gd name="T7" fmla="*/ 1098 h 1098"/>
              <a:gd name="T8" fmla="*/ 2990 w 2990"/>
              <a:gd name="T9" fmla="*/ 754 h 1098"/>
              <a:gd name="T10" fmla="*/ 2801 w 2990"/>
              <a:gd name="T11" fmla="*/ 0 h 1098"/>
            </a:gdLst>
            <a:ahLst/>
            <a:cxnLst>
              <a:cxn ang="0">
                <a:pos x="T0" y="T1"/>
              </a:cxn>
              <a:cxn ang="0">
                <a:pos x="T2" y="T3"/>
              </a:cxn>
              <a:cxn ang="0">
                <a:pos x="T4" y="T5"/>
              </a:cxn>
              <a:cxn ang="0">
                <a:pos x="T6" y="T7"/>
              </a:cxn>
              <a:cxn ang="0">
                <a:pos x="T8" y="T9"/>
              </a:cxn>
              <a:cxn ang="0">
                <a:pos x="T10" y="T11"/>
              </a:cxn>
            </a:cxnLst>
            <a:rect l="0" t="0" r="r" b="b"/>
            <a:pathLst>
              <a:path w="2990" h="1098">
                <a:moveTo>
                  <a:pt x="2801" y="0"/>
                </a:moveTo>
                <a:cubicBezTo>
                  <a:pt x="0" y="954"/>
                  <a:pt x="0" y="954"/>
                  <a:pt x="0" y="954"/>
                </a:cubicBezTo>
                <a:cubicBezTo>
                  <a:pt x="48" y="1098"/>
                  <a:pt x="48" y="1098"/>
                  <a:pt x="48" y="1098"/>
                </a:cubicBezTo>
                <a:cubicBezTo>
                  <a:pt x="2953" y="1098"/>
                  <a:pt x="2953" y="1098"/>
                  <a:pt x="2953" y="1098"/>
                </a:cubicBezTo>
                <a:cubicBezTo>
                  <a:pt x="2977" y="987"/>
                  <a:pt x="2990" y="872"/>
                  <a:pt x="2990" y="754"/>
                </a:cubicBezTo>
                <a:cubicBezTo>
                  <a:pt x="2990" y="481"/>
                  <a:pt x="2922" y="224"/>
                  <a:pt x="2801" y="0"/>
                </a:cubicBezTo>
                <a:close/>
              </a:path>
            </a:pathLst>
          </a:custGeom>
          <a:solidFill>
            <a:srgbClr val="FF9900"/>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5" name="Freeform 12"/>
          <p:cNvSpPr>
            <a:spLocks/>
          </p:cNvSpPr>
          <p:nvPr/>
        </p:nvSpPr>
        <p:spPr bwMode="auto">
          <a:xfrm>
            <a:off x="3877881" y="5413499"/>
            <a:ext cx="1965325" cy="1081088"/>
          </a:xfrm>
          <a:custGeom>
            <a:avLst/>
            <a:gdLst>
              <a:gd name="T0" fmla="*/ 1248 w 1248"/>
              <a:gd name="T1" fmla="*/ 624 h 686"/>
              <a:gd name="T2" fmla="*/ 624 w 1248"/>
              <a:gd name="T3" fmla="*/ 0 h 686"/>
              <a:gd name="T4" fmla="*/ 0 w 1248"/>
              <a:gd name="T5" fmla="*/ 624 h 686"/>
              <a:gd name="T6" fmla="*/ 3 w 1248"/>
              <a:gd name="T7" fmla="*/ 686 h 686"/>
              <a:gd name="T8" fmla="*/ 1245 w 1248"/>
              <a:gd name="T9" fmla="*/ 686 h 686"/>
              <a:gd name="T10" fmla="*/ 1248 w 1248"/>
              <a:gd name="T11" fmla="*/ 624 h 686"/>
            </a:gdLst>
            <a:ahLst/>
            <a:cxnLst>
              <a:cxn ang="0">
                <a:pos x="T0" y="T1"/>
              </a:cxn>
              <a:cxn ang="0">
                <a:pos x="T2" y="T3"/>
              </a:cxn>
              <a:cxn ang="0">
                <a:pos x="T4" y="T5"/>
              </a:cxn>
              <a:cxn ang="0">
                <a:pos x="T6" y="T7"/>
              </a:cxn>
              <a:cxn ang="0">
                <a:pos x="T8" y="T9"/>
              </a:cxn>
              <a:cxn ang="0">
                <a:pos x="T10" y="T11"/>
              </a:cxn>
            </a:cxnLst>
            <a:rect l="0" t="0" r="r" b="b"/>
            <a:pathLst>
              <a:path w="1248" h="686">
                <a:moveTo>
                  <a:pt x="1248" y="624"/>
                </a:moveTo>
                <a:cubicBezTo>
                  <a:pt x="1248" y="279"/>
                  <a:pt x="969" y="0"/>
                  <a:pt x="624" y="0"/>
                </a:cubicBezTo>
                <a:cubicBezTo>
                  <a:pt x="279" y="0"/>
                  <a:pt x="0" y="279"/>
                  <a:pt x="0" y="624"/>
                </a:cubicBezTo>
                <a:cubicBezTo>
                  <a:pt x="0" y="645"/>
                  <a:pt x="1" y="666"/>
                  <a:pt x="3" y="686"/>
                </a:cubicBezTo>
                <a:cubicBezTo>
                  <a:pt x="1245" y="686"/>
                  <a:pt x="1245" y="686"/>
                  <a:pt x="1245" y="686"/>
                </a:cubicBezTo>
                <a:cubicBezTo>
                  <a:pt x="1247" y="666"/>
                  <a:pt x="1248" y="645"/>
                  <a:pt x="1248" y="624"/>
                </a:cubicBezTo>
                <a:close/>
              </a:path>
            </a:pathLst>
          </a:custGeom>
          <a:solidFill>
            <a:schemeClr val="tx2">
              <a:lumMod val="40000"/>
              <a:lumOff val="60000"/>
            </a:schemeClr>
          </a:solidFill>
          <a:ln w="9525">
            <a:noFill/>
            <a:round/>
            <a:headEnd/>
            <a:tailEnd/>
          </a:ln>
          <a:effectLst>
            <a:outerShdw blurRad="254000" sx="102000" sy="102000" algn="ctr" rotWithShape="0">
              <a:prstClr val="black">
                <a:alpha val="40000"/>
              </a:prstClr>
            </a:outerShdw>
          </a:effectLst>
        </p:spPr>
        <p:txBody>
          <a:bodyPr vert="horz" wrap="square" lIns="91440" tIns="365760" rIns="91440" bIns="45720" numCol="1" anchor="t" anchorCtr="0" compatLnSpc="1">
            <a:prstTxWarp prst="textNoShape">
              <a:avLst/>
            </a:prstTxWarp>
          </a:bodyPr>
          <a:lstStyle/>
          <a:p>
            <a:pPr algn="ctr"/>
            <a:r>
              <a:rPr lang="en-US" sz="2000" dirty="0">
                <a:solidFill>
                  <a:schemeClr val="bg1"/>
                </a:solidFill>
                <a:latin typeface="Arial" panose="020B0604020202020204" pitchFamily="34" charset="0"/>
                <a:cs typeface="Arial" panose="020B0604020202020204" pitchFamily="34" charset="0"/>
              </a:rPr>
              <a:t>Board</a:t>
            </a:r>
          </a:p>
          <a:p>
            <a:pPr algn="ctr"/>
            <a:r>
              <a:rPr lang="en-US" sz="2000" dirty="0">
                <a:solidFill>
                  <a:schemeClr val="bg1"/>
                </a:solidFill>
                <a:latin typeface="Arial" panose="020B0604020202020204" pitchFamily="34" charset="0"/>
                <a:cs typeface="Arial" panose="020B0604020202020204" pitchFamily="34" charset="0"/>
              </a:rPr>
              <a:t>Structures</a:t>
            </a:r>
          </a:p>
        </p:txBody>
      </p:sp>
      <p:sp>
        <p:nvSpPr>
          <p:cNvPr id="5" name="TextBox 4"/>
          <p:cNvSpPr txBox="1"/>
          <p:nvPr/>
        </p:nvSpPr>
        <p:spPr>
          <a:xfrm>
            <a:off x="8408722" y="5601315"/>
            <a:ext cx="854721" cy="338554"/>
          </a:xfrm>
          <a:prstGeom prst="rect">
            <a:avLst/>
          </a:prstGeom>
          <a:noFill/>
        </p:spPr>
        <p:txBody>
          <a:bodyPr wrap="none" rtlCol="0">
            <a:spAutoFit/>
          </a:bodyPr>
          <a:lstStyle/>
          <a:p>
            <a:r>
              <a:rPr lang="en-US" sz="1600" kern="0" dirty="0">
                <a:solidFill>
                  <a:schemeClr val="bg1"/>
                </a:solidFill>
                <a:latin typeface="Arial" panose="020B0604020202020204" pitchFamily="34" charset="0"/>
                <a:cs typeface="Arial" panose="020B0604020202020204" pitchFamily="34" charset="0"/>
              </a:rPr>
              <a:t>Review</a:t>
            </a:r>
            <a:endParaRPr lang="en-US" sz="16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2370594" y="5671963"/>
            <a:ext cx="994183" cy="338554"/>
          </a:xfrm>
          <a:prstGeom prst="rect">
            <a:avLst/>
          </a:prstGeom>
          <a:noFill/>
        </p:spPr>
        <p:txBody>
          <a:bodyPr wrap="none" rtlCol="0">
            <a:spAutoFit/>
          </a:bodyPr>
          <a:lstStyle/>
          <a:p>
            <a:pPr algn="ctr"/>
            <a:r>
              <a:rPr lang="en-US" sz="1600" kern="0" dirty="0">
                <a:solidFill>
                  <a:schemeClr val="bg1"/>
                </a:solidFill>
                <a:latin typeface="Arial" panose="020B0604020202020204" pitchFamily="34" charset="0"/>
                <a:cs typeface="Arial" panose="020B0604020202020204" pitchFamily="34" charset="0"/>
              </a:rPr>
              <a:t>Strategic</a:t>
            </a:r>
            <a:endParaRPr lang="en-US" sz="1600"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2483920" y="4455046"/>
            <a:ext cx="878767" cy="338554"/>
          </a:xfrm>
          <a:prstGeom prst="rect">
            <a:avLst/>
          </a:prstGeom>
          <a:noFill/>
        </p:spPr>
        <p:txBody>
          <a:bodyPr wrap="none" rtlCol="0">
            <a:spAutoFit/>
          </a:bodyPr>
          <a:lstStyle/>
          <a:p>
            <a:pPr algn="ctr"/>
            <a:r>
              <a:rPr lang="en-US" sz="1600" kern="0" dirty="0">
                <a:solidFill>
                  <a:schemeClr val="bg1"/>
                </a:solidFill>
                <a:latin typeface="Arial" panose="020B0604020202020204" pitchFamily="34" charset="0"/>
                <a:cs typeface="Arial" panose="020B0604020202020204" pitchFamily="34" charset="0"/>
              </a:rPr>
              <a:t>Mission</a:t>
            </a:r>
            <a:endParaRPr lang="en-US" sz="1600" dirty="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3222092" y="3434400"/>
            <a:ext cx="1311578" cy="338554"/>
          </a:xfrm>
          <a:prstGeom prst="rect">
            <a:avLst/>
          </a:prstGeom>
          <a:noFill/>
        </p:spPr>
        <p:txBody>
          <a:bodyPr wrap="none" rtlCol="0">
            <a:spAutoFit/>
          </a:bodyPr>
          <a:lstStyle/>
          <a:p>
            <a:pPr algn="ctr"/>
            <a:r>
              <a:rPr lang="en-US" sz="1600" kern="0" dirty="0">
                <a:solidFill>
                  <a:schemeClr val="bg1"/>
                </a:solidFill>
                <a:latin typeface="Arial" panose="020B0604020202020204" pitchFamily="34" charset="0"/>
                <a:cs typeface="Arial" panose="020B0604020202020204" pitchFamily="34" charset="0"/>
              </a:rPr>
              <a:t>Accountable</a:t>
            </a:r>
            <a:endParaRPr lang="en-US" sz="16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4765856" y="3068474"/>
            <a:ext cx="1164101" cy="338554"/>
          </a:xfrm>
          <a:prstGeom prst="rect">
            <a:avLst/>
          </a:prstGeom>
          <a:noFill/>
        </p:spPr>
        <p:txBody>
          <a:bodyPr wrap="none" rtlCol="0">
            <a:spAutoFit/>
          </a:bodyPr>
          <a:lstStyle/>
          <a:p>
            <a:pPr algn="ctr"/>
            <a:r>
              <a:rPr lang="en-US" sz="1600" kern="0" dirty="0">
                <a:solidFill>
                  <a:schemeClr val="bg1"/>
                </a:solidFill>
                <a:latin typeface="Arial" panose="020B0604020202020204" pitchFamily="34" charset="0"/>
                <a:cs typeface="Arial" panose="020B0604020202020204" pitchFamily="34" charset="0"/>
              </a:rPr>
              <a:t>Resources</a:t>
            </a:r>
            <a:endParaRPr lang="en-US" sz="16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6217721" y="3629444"/>
            <a:ext cx="1290738" cy="338554"/>
          </a:xfrm>
          <a:prstGeom prst="rect">
            <a:avLst/>
          </a:prstGeom>
          <a:noFill/>
        </p:spPr>
        <p:txBody>
          <a:bodyPr wrap="none" rtlCol="0">
            <a:spAutoFit/>
          </a:bodyPr>
          <a:lstStyle/>
          <a:p>
            <a:pPr algn="ctr"/>
            <a:r>
              <a:rPr lang="en-US" sz="1600" kern="0" dirty="0">
                <a:solidFill>
                  <a:schemeClr val="bg1"/>
                </a:solidFill>
                <a:latin typeface="Arial" panose="020B0604020202020204" pitchFamily="34" charset="0"/>
                <a:cs typeface="Arial" panose="020B0604020202020204" pitchFamily="34" charset="0"/>
              </a:rPr>
              <a:t>Transparent</a:t>
            </a:r>
            <a:endParaRPr lang="en-US" sz="1600"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7640730" y="4316989"/>
            <a:ext cx="1346844" cy="338554"/>
          </a:xfrm>
          <a:prstGeom prst="rect">
            <a:avLst/>
          </a:prstGeom>
          <a:noFill/>
        </p:spPr>
        <p:txBody>
          <a:bodyPr wrap="none" rtlCol="0">
            <a:spAutoFit/>
          </a:bodyPr>
          <a:lstStyle/>
          <a:p>
            <a:pPr algn="ctr"/>
            <a:r>
              <a:rPr lang="en-US" sz="1600" kern="0" dirty="0">
                <a:solidFill>
                  <a:schemeClr val="bg1"/>
                </a:solidFill>
                <a:latin typeface="Arial" panose="020B0604020202020204" pitchFamily="34" charset="0"/>
                <a:cs typeface="Arial" panose="020B0604020202020204" pitchFamily="34" charset="0"/>
              </a:rPr>
              <a:t>Engagement</a:t>
            </a:r>
            <a:endParaRPr lang="en-US" sz="1600" dirty="0">
              <a:solidFill>
                <a:schemeClr val="bg1"/>
              </a:solidFill>
              <a:latin typeface="Arial" panose="020B0604020202020204" pitchFamily="34" charset="0"/>
              <a:cs typeface="Arial" panose="020B0604020202020204" pitchFamily="34" charset="0"/>
            </a:endParaRPr>
          </a:p>
        </p:txBody>
      </p:sp>
      <p:sp>
        <p:nvSpPr>
          <p:cNvPr id="40" name="Oval 39"/>
          <p:cNvSpPr/>
          <p:nvPr/>
        </p:nvSpPr>
        <p:spPr>
          <a:xfrm>
            <a:off x="1530676" y="5485907"/>
            <a:ext cx="607659" cy="60765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01</a:t>
            </a:r>
          </a:p>
        </p:txBody>
      </p:sp>
      <p:sp>
        <p:nvSpPr>
          <p:cNvPr id="41" name="Oval 40"/>
          <p:cNvSpPr/>
          <p:nvPr/>
        </p:nvSpPr>
        <p:spPr>
          <a:xfrm>
            <a:off x="1872515" y="3662633"/>
            <a:ext cx="607659" cy="60765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02</a:t>
            </a:r>
          </a:p>
        </p:txBody>
      </p:sp>
      <p:sp>
        <p:nvSpPr>
          <p:cNvPr id="42" name="Oval 41"/>
          <p:cNvSpPr/>
          <p:nvPr/>
        </p:nvSpPr>
        <p:spPr>
          <a:xfrm>
            <a:off x="3289449" y="2392048"/>
            <a:ext cx="607659" cy="60765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03</a:t>
            </a:r>
          </a:p>
        </p:txBody>
      </p:sp>
      <p:sp>
        <p:nvSpPr>
          <p:cNvPr id="43" name="Oval 42"/>
          <p:cNvSpPr/>
          <p:nvPr/>
        </p:nvSpPr>
        <p:spPr>
          <a:xfrm>
            <a:off x="5339968" y="1932107"/>
            <a:ext cx="607659" cy="60765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04</a:t>
            </a:r>
          </a:p>
        </p:txBody>
      </p:sp>
      <p:sp>
        <p:nvSpPr>
          <p:cNvPr id="44" name="Oval 43"/>
          <p:cNvSpPr/>
          <p:nvPr/>
        </p:nvSpPr>
        <p:spPr>
          <a:xfrm>
            <a:off x="7332280" y="2585722"/>
            <a:ext cx="607659" cy="60765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05</a:t>
            </a:r>
          </a:p>
        </p:txBody>
      </p:sp>
      <p:sp>
        <p:nvSpPr>
          <p:cNvPr id="45" name="Oval 44"/>
          <p:cNvSpPr/>
          <p:nvPr/>
        </p:nvSpPr>
        <p:spPr>
          <a:xfrm>
            <a:off x="9145914" y="3774472"/>
            <a:ext cx="607659" cy="60765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06</a:t>
            </a:r>
          </a:p>
        </p:txBody>
      </p:sp>
      <p:sp>
        <p:nvSpPr>
          <p:cNvPr id="46" name="Oval 45"/>
          <p:cNvSpPr/>
          <p:nvPr/>
        </p:nvSpPr>
        <p:spPr>
          <a:xfrm>
            <a:off x="10161206" y="5485907"/>
            <a:ext cx="607659" cy="60765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07</a:t>
            </a:r>
          </a:p>
        </p:txBody>
      </p:sp>
      <p:grpSp>
        <p:nvGrpSpPr>
          <p:cNvPr id="53" name="Group 52"/>
          <p:cNvGrpSpPr/>
          <p:nvPr/>
        </p:nvGrpSpPr>
        <p:grpSpPr>
          <a:xfrm>
            <a:off x="6357840" y="5253839"/>
            <a:ext cx="481013" cy="395288"/>
            <a:chOff x="6964363" y="1689101"/>
            <a:chExt cx="481013" cy="395288"/>
          </a:xfrm>
          <a:solidFill>
            <a:schemeClr val="bg1"/>
          </a:solidFill>
        </p:grpSpPr>
        <p:sp>
          <p:nvSpPr>
            <p:cNvPr id="51" name="Freeform 6"/>
            <p:cNvSpPr>
              <a:spLocks/>
            </p:cNvSpPr>
            <p:nvPr/>
          </p:nvSpPr>
          <p:spPr bwMode="auto">
            <a:xfrm>
              <a:off x="6964363" y="1717676"/>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2" name="Freeform 7"/>
            <p:cNvSpPr>
              <a:spLocks noEditPoints="1"/>
            </p:cNvSpPr>
            <p:nvPr/>
          </p:nvSpPr>
          <p:spPr bwMode="auto">
            <a:xfrm>
              <a:off x="7296151" y="1689101"/>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sp>
        <p:nvSpPr>
          <p:cNvPr id="58" name="Freeform 12"/>
          <p:cNvSpPr>
            <a:spLocks noEditPoints="1"/>
          </p:cNvSpPr>
          <p:nvPr/>
        </p:nvSpPr>
        <p:spPr bwMode="auto">
          <a:xfrm>
            <a:off x="6604226" y="5961071"/>
            <a:ext cx="498660" cy="395762"/>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69" name="Group 68"/>
          <p:cNvGrpSpPr/>
          <p:nvPr/>
        </p:nvGrpSpPr>
        <p:grpSpPr>
          <a:xfrm>
            <a:off x="3962401" y="4741987"/>
            <a:ext cx="481013" cy="376238"/>
            <a:chOff x="5976938" y="1301751"/>
            <a:chExt cx="481013" cy="376238"/>
          </a:xfrm>
          <a:solidFill>
            <a:schemeClr val="bg1"/>
          </a:solidFill>
        </p:grpSpPr>
        <p:sp>
          <p:nvSpPr>
            <p:cNvPr id="63" name="Freeform 17"/>
            <p:cNvSpPr>
              <a:spLocks/>
            </p:cNvSpPr>
            <p:nvPr/>
          </p:nvSpPr>
          <p:spPr bwMode="auto">
            <a:xfrm>
              <a:off x="6059488" y="1635126"/>
              <a:ext cx="315913" cy="42863"/>
            </a:xfrm>
            <a:custGeom>
              <a:avLst/>
              <a:gdLst>
                <a:gd name="T0" fmla="*/ 151 w 2195"/>
                <a:gd name="T1" fmla="*/ 0 h 299"/>
                <a:gd name="T2" fmla="*/ 2043 w 2195"/>
                <a:gd name="T3" fmla="*/ 0 h 299"/>
                <a:gd name="T4" fmla="*/ 2074 w 2195"/>
                <a:gd name="T5" fmla="*/ 3 h 299"/>
                <a:gd name="T6" fmla="*/ 2102 w 2195"/>
                <a:gd name="T7" fmla="*/ 12 h 299"/>
                <a:gd name="T8" fmla="*/ 2128 w 2195"/>
                <a:gd name="T9" fmla="*/ 26 h 299"/>
                <a:gd name="T10" fmla="*/ 2150 w 2195"/>
                <a:gd name="T11" fmla="*/ 44 h 299"/>
                <a:gd name="T12" fmla="*/ 2169 w 2195"/>
                <a:gd name="T13" fmla="*/ 66 h 299"/>
                <a:gd name="T14" fmla="*/ 2183 w 2195"/>
                <a:gd name="T15" fmla="*/ 91 h 299"/>
                <a:gd name="T16" fmla="*/ 2192 w 2195"/>
                <a:gd name="T17" fmla="*/ 120 h 299"/>
                <a:gd name="T18" fmla="*/ 2195 w 2195"/>
                <a:gd name="T19" fmla="*/ 150 h 299"/>
                <a:gd name="T20" fmla="*/ 2192 w 2195"/>
                <a:gd name="T21" fmla="*/ 180 h 299"/>
                <a:gd name="T22" fmla="*/ 2183 w 2195"/>
                <a:gd name="T23" fmla="*/ 208 h 299"/>
                <a:gd name="T24" fmla="*/ 2169 w 2195"/>
                <a:gd name="T25" fmla="*/ 233 h 299"/>
                <a:gd name="T26" fmla="*/ 2150 w 2195"/>
                <a:gd name="T27" fmla="*/ 255 h 299"/>
                <a:gd name="T28" fmla="*/ 2128 w 2195"/>
                <a:gd name="T29" fmla="*/ 273 h 299"/>
                <a:gd name="T30" fmla="*/ 2102 w 2195"/>
                <a:gd name="T31" fmla="*/ 287 h 299"/>
                <a:gd name="T32" fmla="*/ 2074 w 2195"/>
                <a:gd name="T33" fmla="*/ 296 h 299"/>
                <a:gd name="T34" fmla="*/ 2043 w 2195"/>
                <a:gd name="T35" fmla="*/ 299 h 299"/>
                <a:gd name="T36" fmla="*/ 151 w 2195"/>
                <a:gd name="T37" fmla="*/ 299 h 299"/>
                <a:gd name="T38" fmla="*/ 121 w 2195"/>
                <a:gd name="T39" fmla="*/ 296 h 299"/>
                <a:gd name="T40" fmla="*/ 92 w 2195"/>
                <a:gd name="T41" fmla="*/ 287 h 299"/>
                <a:gd name="T42" fmla="*/ 66 w 2195"/>
                <a:gd name="T43" fmla="*/ 273 h 299"/>
                <a:gd name="T44" fmla="*/ 44 w 2195"/>
                <a:gd name="T45" fmla="*/ 255 h 299"/>
                <a:gd name="T46" fmla="*/ 26 w 2195"/>
                <a:gd name="T47" fmla="*/ 233 h 299"/>
                <a:gd name="T48" fmla="*/ 11 w 2195"/>
                <a:gd name="T49" fmla="*/ 208 h 299"/>
                <a:gd name="T50" fmla="*/ 3 w 2195"/>
                <a:gd name="T51" fmla="*/ 180 h 299"/>
                <a:gd name="T52" fmla="*/ 0 w 2195"/>
                <a:gd name="T53" fmla="*/ 150 h 299"/>
                <a:gd name="T54" fmla="*/ 3 w 2195"/>
                <a:gd name="T55" fmla="*/ 120 h 299"/>
                <a:gd name="T56" fmla="*/ 11 w 2195"/>
                <a:gd name="T57" fmla="*/ 91 h 299"/>
                <a:gd name="T58" fmla="*/ 26 w 2195"/>
                <a:gd name="T59" fmla="*/ 66 h 299"/>
                <a:gd name="T60" fmla="*/ 44 w 2195"/>
                <a:gd name="T61" fmla="*/ 44 h 299"/>
                <a:gd name="T62" fmla="*/ 66 w 2195"/>
                <a:gd name="T63" fmla="*/ 26 h 299"/>
                <a:gd name="T64" fmla="*/ 92 w 2195"/>
                <a:gd name="T65" fmla="*/ 12 h 299"/>
                <a:gd name="T66" fmla="*/ 121 w 2195"/>
                <a:gd name="T67" fmla="*/ 3 h 299"/>
                <a:gd name="T68" fmla="*/ 151 w 2195"/>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99">
                  <a:moveTo>
                    <a:pt x="151" y="0"/>
                  </a:moveTo>
                  <a:lnTo>
                    <a:pt x="2043" y="0"/>
                  </a:lnTo>
                  <a:lnTo>
                    <a:pt x="2074" y="3"/>
                  </a:lnTo>
                  <a:lnTo>
                    <a:pt x="2102" y="12"/>
                  </a:lnTo>
                  <a:lnTo>
                    <a:pt x="2128" y="26"/>
                  </a:lnTo>
                  <a:lnTo>
                    <a:pt x="2150" y="44"/>
                  </a:lnTo>
                  <a:lnTo>
                    <a:pt x="2169" y="66"/>
                  </a:lnTo>
                  <a:lnTo>
                    <a:pt x="2183" y="91"/>
                  </a:lnTo>
                  <a:lnTo>
                    <a:pt x="2192" y="120"/>
                  </a:lnTo>
                  <a:lnTo>
                    <a:pt x="2195" y="150"/>
                  </a:lnTo>
                  <a:lnTo>
                    <a:pt x="2192" y="180"/>
                  </a:lnTo>
                  <a:lnTo>
                    <a:pt x="2183" y="208"/>
                  </a:lnTo>
                  <a:lnTo>
                    <a:pt x="2169" y="233"/>
                  </a:lnTo>
                  <a:lnTo>
                    <a:pt x="2150" y="255"/>
                  </a:lnTo>
                  <a:lnTo>
                    <a:pt x="2128" y="273"/>
                  </a:lnTo>
                  <a:lnTo>
                    <a:pt x="2102" y="287"/>
                  </a:lnTo>
                  <a:lnTo>
                    <a:pt x="2074" y="296"/>
                  </a:lnTo>
                  <a:lnTo>
                    <a:pt x="2043" y="299"/>
                  </a:lnTo>
                  <a:lnTo>
                    <a:pt x="151" y="299"/>
                  </a:lnTo>
                  <a:lnTo>
                    <a:pt x="121" y="296"/>
                  </a:lnTo>
                  <a:lnTo>
                    <a:pt x="92" y="287"/>
                  </a:lnTo>
                  <a:lnTo>
                    <a:pt x="66" y="273"/>
                  </a:lnTo>
                  <a:lnTo>
                    <a:pt x="44" y="255"/>
                  </a:lnTo>
                  <a:lnTo>
                    <a:pt x="26" y="233"/>
                  </a:lnTo>
                  <a:lnTo>
                    <a:pt x="11" y="208"/>
                  </a:lnTo>
                  <a:lnTo>
                    <a:pt x="3" y="180"/>
                  </a:lnTo>
                  <a:lnTo>
                    <a:pt x="0" y="150"/>
                  </a:lnTo>
                  <a:lnTo>
                    <a:pt x="3" y="120"/>
                  </a:lnTo>
                  <a:lnTo>
                    <a:pt x="11" y="91"/>
                  </a:lnTo>
                  <a:lnTo>
                    <a:pt x="26" y="66"/>
                  </a:lnTo>
                  <a:lnTo>
                    <a:pt x="44" y="44"/>
                  </a:lnTo>
                  <a:lnTo>
                    <a:pt x="66" y="26"/>
                  </a:lnTo>
                  <a:lnTo>
                    <a:pt x="92"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4" name="Freeform 18"/>
            <p:cNvSpPr>
              <a:spLocks/>
            </p:cNvSpPr>
            <p:nvPr/>
          </p:nvSpPr>
          <p:spPr bwMode="auto">
            <a:xfrm>
              <a:off x="6053138" y="1457326"/>
              <a:ext cx="33338" cy="85725"/>
            </a:xfrm>
            <a:custGeom>
              <a:avLst/>
              <a:gdLst>
                <a:gd name="T0" fmla="*/ 115 w 228"/>
                <a:gd name="T1" fmla="*/ 0 h 596"/>
                <a:gd name="T2" fmla="*/ 140 w 228"/>
                <a:gd name="T3" fmla="*/ 3 h 596"/>
                <a:gd name="T4" fmla="*/ 165 w 228"/>
                <a:gd name="T5" fmla="*/ 11 h 596"/>
                <a:gd name="T6" fmla="*/ 186 w 228"/>
                <a:gd name="T7" fmla="*/ 24 h 596"/>
                <a:gd name="T8" fmla="*/ 203 w 228"/>
                <a:gd name="T9" fmla="*/ 42 h 596"/>
                <a:gd name="T10" fmla="*/ 217 w 228"/>
                <a:gd name="T11" fmla="*/ 62 h 596"/>
                <a:gd name="T12" fmla="*/ 225 w 228"/>
                <a:gd name="T13" fmla="*/ 86 h 596"/>
                <a:gd name="T14" fmla="*/ 228 w 228"/>
                <a:gd name="T15" fmla="*/ 111 h 596"/>
                <a:gd name="T16" fmla="*/ 228 w 228"/>
                <a:gd name="T17" fmla="*/ 484 h 596"/>
                <a:gd name="T18" fmla="*/ 225 w 228"/>
                <a:gd name="T19" fmla="*/ 510 h 596"/>
                <a:gd name="T20" fmla="*/ 217 w 228"/>
                <a:gd name="T21" fmla="*/ 533 h 596"/>
                <a:gd name="T22" fmla="*/ 203 w 228"/>
                <a:gd name="T23" fmla="*/ 555 h 596"/>
                <a:gd name="T24" fmla="*/ 186 w 228"/>
                <a:gd name="T25" fmla="*/ 572 h 596"/>
                <a:gd name="T26" fmla="*/ 165 w 228"/>
                <a:gd name="T27" fmla="*/ 585 h 596"/>
                <a:gd name="T28" fmla="*/ 140 w 228"/>
                <a:gd name="T29" fmla="*/ 594 h 596"/>
                <a:gd name="T30" fmla="*/ 115 w 228"/>
                <a:gd name="T31" fmla="*/ 596 h 596"/>
                <a:gd name="T32" fmla="*/ 88 w 228"/>
                <a:gd name="T33" fmla="*/ 594 h 596"/>
                <a:gd name="T34" fmla="*/ 65 w 228"/>
                <a:gd name="T35" fmla="*/ 585 h 596"/>
                <a:gd name="T36" fmla="*/ 43 w 228"/>
                <a:gd name="T37" fmla="*/ 572 h 596"/>
                <a:gd name="T38" fmla="*/ 26 w 228"/>
                <a:gd name="T39" fmla="*/ 555 h 596"/>
                <a:gd name="T40" fmla="*/ 13 w 228"/>
                <a:gd name="T41" fmla="*/ 533 h 596"/>
                <a:gd name="T42" fmla="*/ 3 w 228"/>
                <a:gd name="T43" fmla="*/ 510 h 596"/>
                <a:gd name="T44" fmla="*/ 0 w 228"/>
                <a:gd name="T45" fmla="*/ 484 h 596"/>
                <a:gd name="T46" fmla="*/ 0 w 228"/>
                <a:gd name="T47" fmla="*/ 111 h 596"/>
                <a:gd name="T48" fmla="*/ 3 w 228"/>
                <a:gd name="T49" fmla="*/ 86 h 596"/>
                <a:gd name="T50" fmla="*/ 13 w 228"/>
                <a:gd name="T51" fmla="*/ 62 h 596"/>
                <a:gd name="T52" fmla="*/ 26 w 228"/>
                <a:gd name="T53" fmla="*/ 42 h 596"/>
                <a:gd name="T54" fmla="*/ 43 w 228"/>
                <a:gd name="T55" fmla="*/ 24 h 596"/>
                <a:gd name="T56" fmla="*/ 65 w 228"/>
                <a:gd name="T57" fmla="*/ 11 h 596"/>
                <a:gd name="T58" fmla="*/ 88 w 228"/>
                <a:gd name="T59" fmla="*/ 3 h 596"/>
                <a:gd name="T60" fmla="*/ 115 w 228"/>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596">
                  <a:moveTo>
                    <a:pt x="115" y="0"/>
                  </a:moveTo>
                  <a:lnTo>
                    <a:pt x="140" y="3"/>
                  </a:lnTo>
                  <a:lnTo>
                    <a:pt x="165" y="11"/>
                  </a:lnTo>
                  <a:lnTo>
                    <a:pt x="186" y="24"/>
                  </a:lnTo>
                  <a:lnTo>
                    <a:pt x="203" y="42"/>
                  </a:lnTo>
                  <a:lnTo>
                    <a:pt x="217" y="62"/>
                  </a:lnTo>
                  <a:lnTo>
                    <a:pt x="225" y="86"/>
                  </a:lnTo>
                  <a:lnTo>
                    <a:pt x="228" y="111"/>
                  </a:lnTo>
                  <a:lnTo>
                    <a:pt x="228" y="484"/>
                  </a:lnTo>
                  <a:lnTo>
                    <a:pt x="225" y="510"/>
                  </a:lnTo>
                  <a:lnTo>
                    <a:pt x="217" y="533"/>
                  </a:lnTo>
                  <a:lnTo>
                    <a:pt x="203" y="555"/>
                  </a:lnTo>
                  <a:lnTo>
                    <a:pt x="186" y="572"/>
                  </a:lnTo>
                  <a:lnTo>
                    <a:pt x="165" y="585"/>
                  </a:lnTo>
                  <a:lnTo>
                    <a:pt x="140" y="594"/>
                  </a:lnTo>
                  <a:lnTo>
                    <a:pt x="115" y="596"/>
                  </a:lnTo>
                  <a:lnTo>
                    <a:pt x="88" y="594"/>
                  </a:lnTo>
                  <a:lnTo>
                    <a:pt x="65" y="585"/>
                  </a:lnTo>
                  <a:lnTo>
                    <a:pt x="43" y="572"/>
                  </a:lnTo>
                  <a:lnTo>
                    <a:pt x="26" y="555"/>
                  </a:lnTo>
                  <a:lnTo>
                    <a:pt x="13" y="533"/>
                  </a:lnTo>
                  <a:lnTo>
                    <a:pt x="3" y="510"/>
                  </a:lnTo>
                  <a:lnTo>
                    <a:pt x="0" y="484"/>
                  </a:lnTo>
                  <a:lnTo>
                    <a:pt x="0" y="111"/>
                  </a:lnTo>
                  <a:lnTo>
                    <a:pt x="3" y="86"/>
                  </a:lnTo>
                  <a:lnTo>
                    <a:pt x="13" y="62"/>
                  </a:lnTo>
                  <a:lnTo>
                    <a:pt x="26" y="42"/>
                  </a:lnTo>
                  <a:lnTo>
                    <a:pt x="43" y="24"/>
                  </a:lnTo>
                  <a:lnTo>
                    <a:pt x="65" y="11"/>
                  </a:lnTo>
                  <a:lnTo>
                    <a:pt x="88"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5" name="Freeform 19"/>
            <p:cNvSpPr>
              <a:spLocks/>
            </p:cNvSpPr>
            <p:nvPr/>
          </p:nvSpPr>
          <p:spPr bwMode="auto">
            <a:xfrm>
              <a:off x="6108701" y="1435101"/>
              <a:ext cx="31750" cy="107950"/>
            </a:xfrm>
            <a:custGeom>
              <a:avLst/>
              <a:gdLst>
                <a:gd name="T0" fmla="*/ 114 w 227"/>
                <a:gd name="T1" fmla="*/ 0 h 746"/>
                <a:gd name="T2" fmla="*/ 140 w 227"/>
                <a:gd name="T3" fmla="*/ 3 h 746"/>
                <a:gd name="T4" fmla="*/ 164 w 227"/>
                <a:gd name="T5" fmla="*/ 12 h 746"/>
                <a:gd name="T6" fmla="*/ 184 w 227"/>
                <a:gd name="T7" fmla="*/ 25 h 746"/>
                <a:gd name="T8" fmla="*/ 203 w 227"/>
                <a:gd name="T9" fmla="*/ 42 h 746"/>
                <a:gd name="T10" fmla="*/ 216 w 227"/>
                <a:gd name="T11" fmla="*/ 63 h 746"/>
                <a:gd name="T12" fmla="*/ 224 w 227"/>
                <a:gd name="T13" fmla="*/ 86 h 746"/>
                <a:gd name="T14" fmla="*/ 227 w 227"/>
                <a:gd name="T15" fmla="*/ 112 h 746"/>
                <a:gd name="T16" fmla="*/ 227 w 227"/>
                <a:gd name="T17" fmla="*/ 634 h 746"/>
                <a:gd name="T18" fmla="*/ 224 w 227"/>
                <a:gd name="T19" fmla="*/ 660 h 746"/>
                <a:gd name="T20" fmla="*/ 216 w 227"/>
                <a:gd name="T21" fmla="*/ 683 h 746"/>
                <a:gd name="T22" fmla="*/ 203 w 227"/>
                <a:gd name="T23" fmla="*/ 705 h 746"/>
                <a:gd name="T24" fmla="*/ 184 w 227"/>
                <a:gd name="T25" fmla="*/ 722 h 746"/>
                <a:gd name="T26" fmla="*/ 164 w 227"/>
                <a:gd name="T27" fmla="*/ 735 h 746"/>
                <a:gd name="T28" fmla="*/ 140 w 227"/>
                <a:gd name="T29" fmla="*/ 744 h 746"/>
                <a:gd name="T30" fmla="*/ 114 w 227"/>
                <a:gd name="T31" fmla="*/ 746 h 746"/>
                <a:gd name="T32" fmla="*/ 88 w 227"/>
                <a:gd name="T33" fmla="*/ 744 h 746"/>
                <a:gd name="T34" fmla="*/ 64 w 227"/>
                <a:gd name="T35" fmla="*/ 735 h 746"/>
                <a:gd name="T36" fmla="*/ 43 w 227"/>
                <a:gd name="T37" fmla="*/ 722 h 746"/>
                <a:gd name="T38" fmla="*/ 25 w 227"/>
                <a:gd name="T39" fmla="*/ 705 h 746"/>
                <a:gd name="T40" fmla="*/ 12 w 227"/>
                <a:gd name="T41" fmla="*/ 683 h 746"/>
                <a:gd name="T42" fmla="*/ 3 w 227"/>
                <a:gd name="T43" fmla="*/ 660 h 746"/>
                <a:gd name="T44" fmla="*/ 0 w 227"/>
                <a:gd name="T45" fmla="*/ 634 h 746"/>
                <a:gd name="T46" fmla="*/ 0 w 227"/>
                <a:gd name="T47" fmla="*/ 112 h 746"/>
                <a:gd name="T48" fmla="*/ 3 w 227"/>
                <a:gd name="T49" fmla="*/ 86 h 746"/>
                <a:gd name="T50" fmla="*/ 12 w 227"/>
                <a:gd name="T51" fmla="*/ 63 h 746"/>
                <a:gd name="T52" fmla="*/ 25 w 227"/>
                <a:gd name="T53" fmla="*/ 42 h 746"/>
                <a:gd name="T54" fmla="*/ 43 w 227"/>
                <a:gd name="T55" fmla="*/ 25 h 746"/>
                <a:gd name="T56" fmla="*/ 64 w 227"/>
                <a:gd name="T57" fmla="*/ 12 h 746"/>
                <a:gd name="T58" fmla="*/ 88 w 227"/>
                <a:gd name="T59" fmla="*/ 3 h 746"/>
                <a:gd name="T60" fmla="*/ 114 w 227"/>
                <a:gd name="T6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746">
                  <a:moveTo>
                    <a:pt x="114" y="0"/>
                  </a:moveTo>
                  <a:lnTo>
                    <a:pt x="140" y="3"/>
                  </a:lnTo>
                  <a:lnTo>
                    <a:pt x="164" y="12"/>
                  </a:lnTo>
                  <a:lnTo>
                    <a:pt x="184" y="25"/>
                  </a:lnTo>
                  <a:lnTo>
                    <a:pt x="203" y="42"/>
                  </a:lnTo>
                  <a:lnTo>
                    <a:pt x="216" y="63"/>
                  </a:lnTo>
                  <a:lnTo>
                    <a:pt x="224" y="86"/>
                  </a:lnTo>
                  <a:lnTo>
                    <a:pt x="227" y="112"/>
                  </a:lnTo>
                  <a:lnTo>
                    <a:pt x="227" y="634"/>
                  </a:lnTo>
                  <a:lnTo>
                    <a:pt x="224" y="660"/>
                  </a:lnTo>
                  <a:lnTo>
                    <a:pt x="216" y="683"/>
                  </a:lnTo>
                  <a:lnTo>
                    <a:pt x="203" y="705"/>
                  </a:lnTo>
                  <a:lnTo>
                    <a:pt x="184" y="722"/>
                  </a:lnTo>
                  <a:lnTo>
                    <a:pt x="164" y="735"/>
                  </a:lnTo>
                  <a:lnTo>
                    <a:pt x="140" y="744"/>
                  </a:lnTo>
                  <a:lnTo>
                    <a:pt x="114" y="746"/>
                  </a:lnTo>
                  <a:lnTo>
                    <a:pt x="88" y="744"/>
                  </a:lnTo>
                  <a:lnTo>
                    <a:pt x="64" y="735"/>
                  </a:lnTo>
                  <a:lnTo>
                    <a:pt x="43" y="722"/>
                  </a:lnTo>
                  <a:lnTo>
                    <a:pt x="25" y="705"/>
                  </a:lnTo>
                  <a:lnTo>
                    <a:pt x="12" y="683"/>
                  </a:lnTo>
                  <a:lnTo>
                    <a:pt x="3" y="660"/>
                  </a:lnTo>
                  <a:lnTo>
                    <a:pt x="0" y="634"/>
                  </a:lnTo>
                  <a:lnTo>
                    <a:pt x="0" y="112"/>
                  </a:lnTo>
                  <a:lnTo>
                    <a:pt x="3" y="86"/>
                  </a:lnTo>
                  <a:lnTo>
                    <a:pt x="12" y="63"/>
                  </a:lnTo>
                  <a:lnTo>
                    <a:pt x="25" y="42"/>
                  </a:lnTo>
                  <a:lnTo>
                    <a:pt x="43" y="25"/>
                  </a:lnTo>
                  <a:lnTo>
                    <a:pt x="64" y="12"/>
                  </a:lnTo>
                  <a:lnTo>
                    <a:pt x="88" y="3"/>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6" name="Freeform 20"/>
            <p:cNvSpPr>
              <a:spLocks/>
            </p:cNvSpPr>
            <p:nvPr/>
          </p:nvSpPr>
          <p:spPr bwMode="auto">
            <a:xfrm>
              <a:off x="6162676" y="1414463"/>
              <a:ext cx="33338" cy="128588"/>
            </a:xfrm>
            <a:custGeom>
              <a:avLst/>
              <a:gdLst>
                <a:gd name="T0" fmla="*/ 113 w 227"/>
                <a:gd name="T1" fmla="*/ 0 h 895"/>
                <a:gd name="T2" fmla="*/ 139 w 227"/>
                <a:gd name="T3" fmla="*/ 3 h 895"/>
                <a:gd name="T4" fmla="*/ 163 w 227"/>
                <a:gd name="T5" fmla="*/ 11 h 895"/>
                <a:gd name="T6" fmla="*/ 184 w 227"/>
                <a:gd name="T7" fmla="*/ 24 h 895"/>
                <a:gd name="T8" fmla="*/ 202 w 227"/>
                <a:gd name="T9" fmla="*/ 42 h 895"/>
                <a:gd name="T10" fmla="*/ 215 w 227"/>
                <a:gd name="T11" fmla="*/ 62 h 895"/>
                <a:gd name="T12" fmla="*/ 224 w 227"/>
                <a:gd name="T13" fmla="*/ 87 h 895"/>
                <a:gd name="T14" fmla="*/ 227 w 227"/>
                <a:gd name="T15" fmla="*/ 112 h 895"/>
                <a:gd name="T16" fmla="*/ 227 w 227"/>
                <a:gd name="T17" fmla="*/ 783 h 895"/>
                <a:gd name="T18" fmla="*/ 224 w 227"/>
                <a:gd name="T19" fmla="*/ 809 h 895"/>
                <a:gd name="T20" fmla="*/ 215 w 227"/>
                <a:gd name="T21" fmla="*/ 832 h 895"/>
                <a:gd name="T22" fmla="*/ 202 w 227"/>
                <a:gd name="T23" fmla="*/ 854 h 895"/>
                <a:gd name="T24" fmla="*/ 184 w 227"/>
                <a:gd name="T25" fmla="*/ 871 h 895"/>
                <a:gd name="T26" fmla="*/ 163 w 227"/>
                <a:gd name="T27" fmla="*/ 884 h 895"/>
                <a:gd name="T28" fmla="*/ 139 w 227"/>
                <a:gd name="T29" fmla="*/ 893 h 895"/>
                <a:gd name="T30" fmla="*/ 113 w 227"/>
                <a:gd name="T31" fmla="*/ 895 h 895"/>
                <a:gd name="T32" fmla="*/ 87 w 227"/>
                <a:gd name="T33" fmla="*/ 893 h 895"/>
                <a:gd name="T34" fmla="*/ 63 w 227"/>
                <a:gd name="T35" fmla="*/ 884 h 895"/>
                <a:gd name="T36" fmla="*/ 42 w 227"/>
                <a:gd name="T37" fmla="*/ 871 h 895"/>
                <a:gd name="T38" fmla="*/ 25 w 227"/>
                <a:gd name="T39" fmla="*/ 854 h 895"/>
                <a:gd name="T40" fmla="*/ 11 w 227"/>
                <a:gd name="T41" fmla="*/ 832 h 895"/>
                <a:gd name="T42" fmla="*/ 3 w 227"/>
                <a:gd name="T43" fmla="*/ 809 h 895"/>
                <a:gd name="T44" fmla="*/ 0 w 227"/>
                <a:gd name="T45" fmla="*/ 783 h 895"/>
                <a:gd name="T46" fmla="*/ 0 w 227"/>
                <a:gd name="T47" fmla="*/ 112 h 895"/>
                <a:gd name="T48" fmla="*/ 3 w 227"/>
                <a:gd name="T49" fmla="*/ 87 h 895"/>
                <a:gd name="T50" fmla="*/ 11 w 227"/>
                <a:gd name="T51" fmla="*/ 62 h 895"/>
                <a:gd name="T52" fmla="*/ 25 w 227"/>
                <a:gd name="T53" fmla="*/ 42 h 895"/>
                <a:gd name="T54" fmla="*/ 42 w 227"/>
                <a:gd name="T55" fmla="*/ 24 h 895"/>
                <a:gd name="T56" fmla="*/ 63 w 227"/>
                <a:gd name="T57" fmla="*/ 11 h 895"/>
                <a:gd name="T58" fmla="*/ 87 w 227"/>
                <a:gd name="T59" fmla="*/ 3 h 895"/>
                <a:gd name="T60" fmla="*/ 113 w 227"/>
                <a:gd name="T6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895">
                  <a:moveTo>
                    <a:pt x="113" y="0"/>
                  </a:moveTo>
                  <a:lnTo>
                    <a:pt x="139" y="3"/>
                  </a:lnTo>
                  <a:lnTo>
                    <a:pt x="163" y="11"/>
                  </a:lnTo>
                  <a:lnTo>
                    <a:pt x="184" y="24"/>
                  </a:lnTo>
                  <a:lnTo>
                    <a:pt x="202" y="42"/>
                  </a:lnTo>
                  <a:lnTo>
                    <a:pt x="215" y="62"/>
                  </a:lnTo>
                  <a:lnTo>
                    <a:pt x="224" y="87"/>
                  </a:lnTo>
                  <a:lnTo>
                    <a:pt x="227" y="112"/>
                  </a:lnTo>
                  <a:lnTo>
                    <a:pt x="227" y="783"/>
                  </a:lnTo>
                  <a:lnTo>
                    <a:pt x="224" y="809"/>
                  </a:lnTo>
                  <a:lnTo>
                    <a:pt x="215" y="832"/>
                  </a:lnTo>
                  <a:lnTo>
                    <a:pt x="202" y="854"/>
                  </a:lnTo>
                  <a:lnTo>
                    <a:pt x="184" y="871"/>
                  </a:lnTo>
                  <a:lnTo>
                    <a:pt x="163" y="884"/>
                  </a:lnTo>
                  <a:lnTo>
                    <a:pt x="139" y="893"/>
                  </a:lnTo>
                  <a:lnTo>
                    <a:pt x="113" y="895"/>
                  </a:lnTo>
                  <a:lnTo>
                    <a:pt x="87" y="893"/>
                  </a:lnTo>
                  <a:lnTo>
                    <a:pt x="63" y="884"/>
                  </a:lnTo>
                  <a:lnTo>
                    <a:pt x="42" y="871"/>
                  </a:lnTo>
                  <a:lnTo>
                    <a:pt x="25" y="854"/>
                  </a:lnTo>
                  <a:lnTo>
                    <a:pt x="11" y="832"/>
                  </a:lnTo>
                  <a:lnTo>
                    <a:pt x="3" y="809"/>
                  </a:lnTo>
                  <a:lnTo>
                    <a:pt x="0" y="783"/>
                  </a:lnTo>
                  <a:lnTo>
                    <a:pt x="0" y="112"/>
                  </a:lnTo>
                  <a:lnTo>
                    <a:pt x="3" y="87"/>
                  </a:lnTo>
                  <a:lnTo>
                    <a:pt x="11" y="62"/>
                  </a:lnTo>
                  <a:lnTo>
                    <a:pt x="25" y="42"/>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7" name="Freeform 21"/>
            <p:cNvSpPr>
              <a:spLocks/>
            </p:cNvSpPr>
            <p:nvPr/>
          </p:nvSpPr>
          <p:spPr bwMode="auto">
            <a:xfrm>
              <a:off x="5976938" y="1301751"/>
              <a:ext cx="481013" cy="311150"/>
            </a:xfrm>
            <a:custGeom>
              <a:avLst/>
              <a:gdLst>
                <a:gd name="T0" fmla="*/ 3179 w 3330"/>
                <a:gd name="T1" fmla="*/ 0 h 2163"/>
                <a:gd name="T2" fmla="*/ 3239 w 3330"/>
                <a:gd name="T3" fmla="*/ 11 h 2163"/>
                <a:gd name="T4" fmla="*/ 3286 w 3330"/>
                <a:gd name="T5" fmla="*/ 43 h 2163"/>
                <a:gd name="T6" fmla="*/ 3319 w 3330"/>
                <a:gd name="T7" fmla="*/ 91 h 2163"/>
                <a:gd name="T8" fmla="*/ 3330 w 3330"/>
                <a:gd name="T9" fmla="*/ 149 h 2163"/>
                <a:gd name="T10" fmla="*/ 3127 w 3330"/>
                <a:gd name="T11" fmla="*/ 1640 h 2163"/>
                <a:gd name="T12" fmla="*/ 3184 w 3330"/>
                <a:gd name="T13" fmla="*/ 1516 h 2163"/>
                <a:gd name="T14" fmla="*/ 3220 w 3330"/>
                <a:gd name="T15" fmla="*/ 1384 h 2163"/>
                <a:gd name="T16" fmla="*/ 3232 w 3330"/>
                <a:gd name="T17" fmla="*/ 1249 h 2163"/>
                <a:gd name="T18" fmla="*/ 3221 w 3330"/>
                <a:gd name="T19" fmla="*/ 1119 h 2163"/>
                <a:gd name="T20" fmla="*/ 3191 w 3330"/>
                <a:gd name="T21" fmla="*/ 994 h 2163"/>
                <a:gd name="T22" fmla="*/ 3140 w 3330"/>
                <a:gd name="T23" fmla="*/ 878 h 2163"/>
                <a:gd name="T24" fmla="*/ 3069 w 3330"/>
                <a:gd name="T25" fmla="*/ 769 h 2163"/>
                <a:gd name="T26" fmla="*/ 3027 w 3330"/>
                <a:gd name="T27" fmla="*/ 299 h 2163"/>
                <a:gd name="T28" fmla="*/ 303 w 3330"/>
                <a:gd name="T29" fmla="*/ 1865 h 2163"/>
                <a:gd name="T30" fmla="*/ 1952 w 3330"/>
                <a:gd name="T31" fmla="*/ 1903 h 2163"/>
                <a:gd name="T32" fmla="*/ 2058 w 3330"/>
                <a:gd name="T33" fmla="*/ 1965 h 2163"/>
                <a:gd name="T34" fmla="*/ 2173 w 3330"/>
                <a:gd name="T35" fmla="*/ 2011 h 2163"/>
                <a:gd name="T36" fmla="*/ 2294 w 3330"/>
                <a:gd name="T37" fmla="*/ 2040 h 2163"/>
                <a:gd name="T38" fmla="*/ 2419 w 3330"/>
                <a:gd name="T39" fmla="*/ 2049 h 2163"/>
                <a:gd name="T40" fmla="*/ 2558 w 3330"/>
                <a:gd name="T41" fmla="*/ 2037 h 2163"/>
                <a:gd name="T42" fmla="*/ 2692 w 3330"/>
                <a:gd name="T43" fmla="*/ 2002 h 2163"/>
                <a:gd name="T44" fmla="*/ 2817 w 3330"/>
                <a:gd name="T45" fmla="*/ 1945 h 2163"/>
                <a:gd name="T46" fmla="*/ 3031 w 3330"/>
                <a:gd name="T47" fmla="*/ 2156 h 2163"/>
                <a:gd name="T48" fmla="*/ 3041 w 3330"/>
                <a:gd name="T49" fmla="*/ 2163 h 2163"/>
                <a:gd name="T50" fmla="*/ 121 w 3330"/>
                <a:gd name="T51" fmla="*/ 2160 h 2163"/>
                <a:gd name="T52" fmla="*/ 67 w 3330"/>
                <a:gd name="T53" fmla="*/ 2138 h 2163"/>
                <a:gd name="T54" fmla="*/ 26 w 3330"/>
                <a:gd name="T55" fmla="*/ 2097 h 2163"/>
                <a:gd name="T56" fmla="*/ 3 w 3330"/>
                <a:gd name="T57" fmla="*/ 2044 h 2163"/>
                <a:gd name="T58" fmla="*/ 0 w 3330"/>
                <a:gd name="T59" fmla="*/ 149 h 2163"/>
                <a:gd name="T60" fmla="*/ 12 w 3330"/>
                <a:gd name="T61" fmla="*/ 92 h 2163"/>
                <a:gd name="T62" fmla="*/ 45 w 3330"/>
                <a:gd name="T63" fmla="*/ 43 h 2163"/>
                <a:gd name="T64" fmla="*/ 93 w 3330"/>
                <a:gd name="T65" fmla="*/ 11 h 2163"/>
                <a:gd name="T66" fmla="*/ 152 w 3330"/>
                <a:gd name="T6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0" h="2163">
                  <a:moveTo>
                    <a:pt x="152" y="0"/>
                  </a:moveTo>
                  <a:lnTo>
                    <a:pt x="3179" y="0"/>
                  </a:lnTo>
                  <a:lnTo>
                    <a:pt x="3210" y="3"/>
                  </a:lnTo>
                  <a:lnTo>
                    <a:pt x="3239" y="11"/>
                  </a:lnTo>
                  <a:lnTo>
                    <a:pt x="3264" y="25"/>
                  </a:lnTo>
                  <a:lnTo>
                    <a:pt x="3286" y="43"/>
                  </a:lnTo>
                  <a:lnTo>
                    <a:pt x="3305" y="65"/>
                  </a:lnTo>
                  <a:lnTo>
                    <a:pt x="3319" y="91"/>
                  </a:lnTo>
                  <a:lnTo>
                    <a:pt x="3327" y="119"/>
                  </a:lnTo>
                  <a:lnTo>
                    <a:pt x="3330" y="149"/>
                  </a:lnTo>
                  <a:lnTo>
                    <a:pt x="3330" y="1841"/>
                  </a:lnTo>
                  <a:lnTo>
                    <a:pt x="3127" y="1640"/>
                  </a:lnTo>
                  <a:lnTo>
                    <a:pt x="3159" y="1579"/>
                  </a:lnTo>
                  <a:lnTo>
                    <a:pt x="3184" y="1516"/>
                  </a:lnTo>
                  <a:lnTo>
                    <a:pt x="3205" y="1452"/>
                  </a:lnTo>
                  <a:lnTo>
                    <a:pt x="3220" y="1384"/>
                  </a:lnTo>
                  <a:lnTo>
                    <a:pt x="3229" y="1317"/>
                  </a:lnTo>
                  <a:lnTo>
                    <a:pt x="3232" y="1249"/>
                  </a:lnTo>
                  <a:lnTo>
                    <a:pt x="3229" y="1183"/>
                  </a:lnTo>
                  <a:lnTo>
                    <a:pt x="3221" y="1119"/>
                  </a:lnTo>
                  <a:lnTo>
                    <a:pt x="3208" y="1056"/>
                  </a:lnTo>
                  <a:lnTo>
                    <a:pt x="3191" y="994"/>
                  </a:lnTo>
                  <a:lnTo>
                    <a:pt x="3167" y="935"/>
                  </a:lnTo>
                  <a:lnTo>
                    <a:pt x="3140" y="878"/>
                  </a:lnTo>
                  <a:lnTo>
                    <a:pt x="3107" y="821"/>
                  </a:lnTo>
                  <a:lnTo>
                    <a:pt x="3069" y="769"/>
                  </a:lnTo>
                  <a:lnTo>
                    <a:pt x="3027" y="719"/>
                  </a:lnTo>
                  <a:lnTo>
                    <a:pt x="3027" y="299"/>
                  </a:lnTo>
                  <a:lnTo>
                    <a:pt x="303" y="299"/>
                  </a:lnTo>
                  <a:lnTo>
                    <a:pt x="303" y="1865"/>
                  </a:lnTo>
                  <a:lnTo>
                    <a:pt x="1902" y="1865"/>
                  </a:lnTo>
                  <a:lnTo>
                    <a:pt x="1952" y="1903"/>
                  </a:lnTo>
                  <a:lnTo>
                    <a:pt x="2004" y="1936"/>
                  </a:lnTo>
                  <a:lnTo>
                    <a:pt x="2058" y="1965"/>
                  </a:lnTo>
                  <a:lnTo>
                    <a:pt x="2114" y="1990"/>
                  </a:lnTo>
                  <a:lnTo>
                    <a:pt x="2173" y="2011"/>
                  </a:lnTo>
                  <a:lnTo>
                    <a:pt x="2233" y="2028"/>
                  </a:lnTo>
                  <a:lnTo>
                    <a:pt x="2294" y="2040"/>
                  </a:lnTo>
                  <a:lnTo>
                    <a:pt x="2356" y="2047"/>
                  </a:lnTo>
                  <a:lnTo>
                    <a:pt x="2419" y="2049"/>
                  </a:lnTo>
                  <a:lnTo>
                    <a:pt x="2490" y="2046"/>
                  </a:lnTo>
                  <a:lnTo>
                    <a:pt x="2558" y="2037"/>
                  </a:lnTo>
                  <a:lnTo>
                    <a:pt x="2625" y="2023"/>
                  </a:lnTo>
                  <a:lnTo>
                    <a:pt x="2692" y="2002"/>
                  </a:lnTo>
                  <a:lnTo>
                    <a:pt x="2756" y="1976"/>
                  </a:lnTo>
                  <a:lnTo>
                    <a:pt x="2817" y="1945"/>
                  </a:lnTo>
                  <a:lnTo>
                    <a:pt x="3027" y="2152"/>
                  </a:lnTo>
                  <a:lnTo>
                    <a:pt x="3031" y="2156"/>
                  </a:lnTo>
                  <a:lnTo>
                    <a:pt x="3037" y="2159"/>
                  </a:lnTo>
                  <a:lnTo>
                    <a:pt x="3041" y="2163"/>
                  </a:lnTo>
                  <a:lnTo>
                    <a:pt x="152" y="2163"/>
                  </a:lnTo>
                  <a:lnTo>
                    <a:pt x="121" y="2160"/>
                  </a:lnTo>
                  <a:lnTo>
                    <a:pt x="93" y="2151"/>
                  </a:lnTo>
                  <a:lnTo>
                    <a:pt x="67" y="2138"/>
                  </a:lnTo>
                  <a:lnTo>
                    <a:pt x="45" y="2119"/>
                  </a:lnTo>
                  <a:lnTo>
                    <a:pt x="26" y="2097"/>
                  </a:lnTo>
                  <a:lnTo>
                    <a:pt x="12" y="2072"/>
                  </a:lnTo>
                  <a:lnTo>
                    <a:pt x="3" y="2044"/>
                  </a:lnTo>
                  <a:lnTo>
                    <a:pt x="0" y="2014"/>
                  </a:lnTo>
                  <a:lnTo>
                    <a:pt x="0" y="149"/>
                  </a:lnTo>
                  <a:lnTo>
                    <a:pt x="3" y="119"/>
                  </a:lnTo>
                  <a:lnTo>
                    <a:pt x="12" y="92"/>
                  </a:lnTo>
                  <a:lnTo>
                    <a:pt x="26" y="65"/>
                  </a:lnTo>
                  <a:lnTo>
                    <a:pt x="45" y="43"/>
                  </a:lnTo>
                  <a:lnTo>
                    <a:pt x="67" y="25"/>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8" name="Freeform 22"/>
            <p:cNvSpPr>
              <a:spLocks noEditPoints="1"/>
            </p:cNvSpPr>
            <p:nvPr/>
          </p:nvSpPr>
          <p:spPr bwMode="auto">
            <a:xfrm>
              <a:off x="6230938" y="1387476"/>
              <a:ext cx="214313" cy="212725"/>
            </a:xfrm>
            <a:custGeom>
              <a:avLst/>
              <a:gdLst>
                <a:gd name="T0" fmla="*/ 558 w 1492"/>
                <a:gd name="T1" fmla="*/ 144 h 1469"/>
                <a:gd name="T2" fmla="*/ 415 w 1492"/>
                <a:gd name="T3" fmla="*/ 194 h 1469"/>
                <a:gd name="T4" fmla="*/ 290 w 1492"/>
                <a:gd name="T5" fmla="*/ 286 h 1469"/>
                <a:gd name="T6" fmla="*/ 198 w 1492"/>
                <a:gd name="T7" fmla="*/ 407 h 1469"/>
                <a:gd name="T8" fmla="*/ 146 w 1492"/>
                <a:gd name="T9" fmla="*/ 550 h 1469"/>
                <a:gd name="T10" fmla="*/ 139 w 1492"/>
                <a:gd name="T11" fmla="*/ 703 h 1469"/>
                <a:gd name="T12" fmla="*/ 176 w 1492"/>
                <a:gd name="T13" fmla="*/ 850 h 1469"/>
                <a:gd name="T14" fmla="*/ 255 w 1492"/>
                <a:gd name="T15" fmla="*/ 979 h 1469"/>
                <a:gd name="T16" fmla="*/ 371 w 1492"/>
                <a:gd name="T17" fmla="*/ 1082 h 1469"/>
                <a:gd name="T18" fmla="*/ 508 w 1492"/>
                <a:gd name="T19" fmla="*/ 1147 h 1469"/>
                <a:gd name="T20" fmla="*/ 661 w 1492"/>
                <a:gd name="T21" fmla="*/ 1169 h 1469"/>
                <a:gd name="T22" fmla="*/ 814 w 1492"/>
                <a:gd name="T23" fmla="*/ 1147 h 1469"/>
                <a:gd name="T24" fmla="*/ 953 w 1492"/>
                <a:gd name="T25" fmla="*/ 1082 h 1469"/>
                <a:gd name="T26" fmla="*/ 1068 w 1492"/>
                <a:gd name="T27" fmla="*/ 979 h 1469"/>
                <a:gd name="T28" fmla="*/ 1147 w 1492"/>
                <a:gd name="T29" fmla="*/ 850 h 1469"/>
                <a:gd name="T30" fmla="*/ 1185 w 1492"/>
                <a:gd name="T31" fmla="*/ 703 h 1469"/>
                <a:gd name="T32" fmla="*/ 1177 w 1492"/>
                <a:gd name="T33" fmla="*/ 550 h 1469"/>
                <a:gd name="T34" fmla="*/ 1126 w 1492"/>
                <a:gd name="T35" fmla="*/ 407 h 1469"/>
                <a:gd name="T36" fmla="*/ 1034 w 1492"/>
                <a:gd name="T37" fmla="*/ 286 h 1469"/>
                <a:gd name="T38" fmla="*/ 909 w 1492"/>
                <a:gd name="T39" fmla="*/ 194 h 1469"/>
                <a:gd name="T40" fmla="*/ 765 w 1492"/>
                <a:gd name="T41" fmla="*/ 144 h 1469"/>
                <a:gd name="T42" fmla="*/ 661 w 1492"/>
                <a:gd name="T43" fmla="*/ 0 h 1469"/>
                <a:gd name="T44" fmla="*/ 834 w 1492"/>
                <a:gd name="T45" fmla="*/ 22 h 1469"/>
                <a:gd name="T46" fmla="*/ 992 w 1492"/>
                <a:gd name="T47" fmla="*/ 87 h 1469"/>
                <a:gd name="T48" fmla="*/ 1130 w 1492"/>
                <a:gd name="T49" fmla="*/ 191 h 1469"/>
                <a:gd name="T50" fmla="*/ 1235 w 1492"/>
                <a:gd name="T51" fmla="*/ 326 h 1469"/>
                <a:gd name="T52" fmla="*/ 1300 w 1492"/>
                <a:gd name="T53" fmla="*/ 482 h 1469"/>
                <a:gd name="T54" fmla="*/ 1322 w 1492"/>
                <a:gd name="T55" fmla="*/ 652 h 1469"/>
                <a:gd name="T56" fmla="*/ 1298 w 1492"/>
                <a:gd name="T57" fmla="*/ 826 h 1469"/>
                <a:gd name="T58" fmla="*/ 1229 w 1492"/>
                <a:gd name="T59" fmla="*/ 986 h 1469"/>
                <a:gd name="T60" fmla="*/ 1189 w 1492"/>
                <a:gd name="T61" fmla="*/ 1112 h 1469"/>
                <a:gd name="T62" fmla="*/ 1233 w 1492"/>
                <a:gd name="T63" fmla="*/ 1122 h 1469"/>
                <a:gd name="T64" fmla="*/ 1484 w 1492"/>
                <a:gd name="T65" fmla="*/ 1370 h 1469"/>
                <a:gd name="T66" fmla="*/ 1490 w 1492"/>
                <a:gd name="T67" fmla="*/ 1419 h 1469"/>
                <a:gd name="T68" fmla="*/ 1458 w 1492"/>
                <a:gd name="T69" fmla="*/ 1461 h 1469"/>
                <a:gd name="T70" fmla="*/ 1407 w 1492"/>
                <a:gd name="T71" fmla="*/ 1467 h 1469"/>
                <a:gd name="T72" fmla="*/ 1149 w 1492"/>
                <a:gd name="T73" fmla="*/ 1225 h 1469"/>
                <a:gd name="T74" fmla="*/ 1130 w 1492"/>
                <a:gd name="T75" fmla="*/ 1186 h 1469"/>
                <a:gd name="T76" fmla="*/ 1051 w 1492"/>
                <a:gd name="T77" fmla="*/ 1177 h 1469"/>
                <a:gd name="T78" fmla="*/ 895 w 1492"/>
                <a:gd name="T79" fmla="*/ 1261 h 1469"/>
                <a:gd name="T80" fmla="*/ 722 w 1492"/>
                <a:gd name="T81" fmla="*/ 1300 h 1469"/>
                <a:gd name="T82" fmla="*/ 546 w 1492"/>
                <a:gd name="T83" fmla="*/ 1293 h 1469"/>
                <a:gd name="T84" fmla="*/ 383 w 1492"/>
                <a:gd name="T85" fmla="*/ 1242 h 1469"/>
                <a:gd name="T86" fmla="*/ 238 w 1492"/>
                <a:gd name="T87" fmla="*/ 1151 h 1469"/>
                <a:gd name="T88" fmla="*/ 120 w 1492"/>
                <a:gd name="T89" fmla="*/ 1024 h 1469"/>
                <a:gd name="T90" fmla="*/ 40 w 1492"/>
                <a:gd name="T91" fmla="*/ 875 h 1469"/>
                <a:gd name="T92" fmla="*/ 4 w 1492"/>
                <a:gd name="T93" fmla="*/ 709 h 1469"/>
                <a:gd name="T94" fmla="*/ 11 w 1492"/>
                <a:gd name="T95" fmla="*/ 537 h 1469"/>
                <a:gd name="T96" fmla="*/ 63 w 1492"/>
                <a:gd name="T97" fmla="*/ 376 h 1469"/>
                <a:gd name="T98" fmla="*/ 155 w 1492"/>
                <a:gd name="T99" fmla="*/ 233 h 1469"/>
                <a:gd name="T100" fmla="*/ 283 w 1492"/>
                <a:gd name="T101" fmla="*/ 117 h 1469"/>
                <a:gd name="T102" fmla="*/ 435 w 1492"/>
                <a:gd name="T103" fmla="*/ 39 h 1469"/>
                <a:gd name="T104" fmla="*/ 603 w 1492"/>
                <a:gd name="T105" fmla="*/ 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1469">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1"/>
                  </a:lnTo>
                  <a:lnTo>
                    <a:pt x="146" y="550"/>
                  </a:lnTo>
                  <a:lnTo>
                    <a:pt x="139" y="600"/>
                  </a:lnTo>
                  <a:lnTo>
                    <a:pt x="136" y="652"/>
                  </a:lnTo>
                  <a:lnTo>
                    <a:pt x="139" y="703"/>
                  </a:lnTo>
                  <a:lnTo>
                    <a:pt x="146" y="753"/>
                  </a:lnTo>
                  <a:lnTo>
                    <a:pt x="159" y="802"/>
                  </a:lnTo>
                  <a:lnTo>
                    <a:pt x="176" y="850"/>
                  </a:lnTo>
                  <a:lnTo>
                    <a:pt x="198" y="895"/>
                  </a:lnTo>
                  <a:lnTo>
                    <a:pt x="225" y="938"/>
                  </a:lnTo>
                  <a:lnTo>
                    <a:pt x="255" y="979"/>
                  </a:lnTo>
                  <a:lnTo>
                    <a:pt x="290" y="1017"/>
                  </a:lnTo>
                  <a:lnTo>
                    <a:pt x="329" y="1052"/>
                  </a:lnTo>
                  <a:lnTo>
                    <a:pt x="371" y="1082"/>
                  </a:lnTo>
                  <a:lnTo>
                    <a:pt x="415" y="1108"/>
                  </a:lnTo>
                  <a:lnTo>
                    <a:pt x="461" y="1130"/>
                  </a:lnTo>
                  <a:lnTo>
                    <a:pt x="508" y="1147"/>
                  </a:lnTo>
                  <a:lnTo>
                    <a:pt x="558" y="1159"/>
                  </a:lnTo>
                  <a:lnTo>
                    <a:pt x="609" y="1166"/>
                  </a:lnTo>
                  <a:lnTo>
                    <a:pt x="661" y="1169"/>
                  </a:lnTo>
                  <a:lnTo>
                    <a:pt x="713" y="1166"/>
                  </a:lnTo>
                  <a:lnTo>
                    <a:pt x="765" y="1159"/>
                  </a:lnTo>
                  <a:lnTo>
                    <a:pt x="814" y="1147"/>
                  </a:lnTo>
                  <a:lnTo>
                    <a:pt x="863" y="1130"/>
                  </a:lnTo>
                  <a:lnTo>
                    <a:pt x="909" y="1108"/>
                  </a:lnTo>
                  <a:lnTo>
                    <a:pt x="953" y="1082"/>
                  </a:lnTo>
                  <a:lnTo>
                    <a:pt x="995" y="1052"/>
                  </a:lnTo>
                  <a:lnTo>
                    <a:pt x="1034" y="1017"/>
                  </a:lnTo>
                  <a:lnTo>
                    <a:pt x="1068" y="979"/>
                  </a:lnTo>
                  <a:lnTo>
                    <a:pt x="1099" y="938"/>
                  </a:lnTo>
                  <a:lnTo>
                    <a:pt x="1126" y="895"/>
                  </a:lnTo>
                  <a:lnTo>
                    <a:pt x="1147" y="850"/>
                  </a:lnTo>
                  <a:lnTo>
                    <a:pt x="1164" y="802"/>
                  </a:lnTo>
                  <a:lnTo>
                    <a:pt x="1177" y="753"/>
                  </a:lnTo>
                  <a:lnTo>
                    <a:pt x="1185" y="703"/>
                  </a:lnTo>
                  <a:lnTo>
                    <a:pt x="1187" y="652"/>
                  </a:lnTo>
                  <a:lnTo>
                    <a:pt x="1185" y="600"/>
                  </a:lnTo>
                  <a:lnTo>
                    <a:pt x="1177" y="550"/>
                  </a:lnTo>
                  <a:lnTo>
                    <a:pt x="1164" y="501"/>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0"/>
                  </a:lnTo>
                  <a:lnTo>
                    <a:pt x="834" y="22"/>
                  </a:lnTo>
                  <a:lnTo>
                    <a:pt x="888" y="39"/>
                  </a:lnTo>
                  <a:lnTo>
                    <a:pt x="941" y="60"/>
                  </a:lnTo>
                  <a:lnTo>
                    <a:pt x="992" y="87"/>
                  </a:lnTo>
                  <a:lnTo>
                    <a:pt x="1040" y="117"/>
                  </a:lnTo>
                  <a:lnTo>
                    <a:pt x="1086" y="152"/>
                  </a:lnTo>
                  <a:lnTo>
                    <a:pt x="1130" y="191"/>
                  </a:lnTo>
                  <a:lnTo>
                    <a:pt x="1168" y="233"/>
                  </a:lnTo>
                  <a:lnTo>
                    <a:pt x="1204" y="279"/>
                  </a:lnTo>
                  <a:lnTo>
                    <a:pt x="1235" y="326"/>
                  </a:lnTo>
                  <a:lnTo>
                    <a:pt x="1261" y="376"/>
                  </a:lnTo>
                  <a:lnTo>
                    <a:pt x="1283" y="428"/>
                  </a:lnTo>
                  <a:lnTo>
                    <a:pt x="1300" y="482"/>
                  </a:lnTo>
                  <a:lnTo>
                    <a:pt x="1312" y="537"/>
                  </a:lnTo>
                  <a:lnTo>
                    <a:pt x="1320" y="593"/>
                  </a:lnTo>
                  <a:lnTo>
                    <a:pt x="1322" y="652"/>
                  </a:lnTo>
                  <a:lnTo>
                    <a:pt x="1319" y="711"/>
                  </a:lnTo>
                  <a:lnTo>
                    <a:pt x="1312" y="769"/>
                  </a:lnTo>
                  <a:lnTo>
                    <a:pt x="1298" y="826"/>
                  </a:lnTo>
                  <a:lnTo>
                    <a:pt x="1280" y="882"/>
                  </a:lnTo>
                  <a:lnTo>
                    <a:pt x="1256" y="935"/>
                  </a:lnTo>
                  <a:lnTo>
                    <a:pt x="1229" y="986"/>
                  </a:lnTo>
                  <a:lnTo>
                    <a:pt x="1195" y="1034"/>
                  </a:lnTo>
                  <a:lnTo>
                    <a:pt x="1157" y="1081"/>
                  </a:lnTo>
                  <a:lnTo>
                    <a:pt x="1189" y="1112"/>
                  </a:lnTo>
                  <a:lnTo>
                    <a:pt x="1204" y="1112"/>
                  </a:lnTo>
                  <a:lnTo>
                    <a:pt x="1218" y="1115"/>
                  </a:lnTo>
                  <a:lnTo>
                    <a:pt x="1233" y="1122"/>
                  </a:lnTo>
                  <a:lnTo>
                    <a:pt x="1245" y="1131"/>
                  </a:lnTo>
                  <a:lnTo>
                    <a:pt x="1472" y="1356"/>
                  </a:lnTo>
                  <a:lnTo>
                    <a:pt x="1484" y="1370"/>
                  </a:lnTo>
                  <a:lnTo>
                    <a:pt x="1490" y="1386"/>
                  </a:lnTo>
                  <a:lnTo>
                    <a:pt x="1492" y="1402"/>
                  </a:lnTo>
                  <a:lnTo>
                    <a:pt x="1490" y="1419"/>
                  </a:lnTo>
                  <a:lnTo>
                    <a:pt x="1484" y="1436"/>
                  </a:lnTo>
                  <a:lnTo>
                    <a:pt x="1472" y="1450"/>
                  </a:lnTo>
                  <a:lnTo>
                    <a:pt x="1458" y="1461"/>
                  </a:lnTo>
                  <a:lnTo>
                    <a:pt x="1442" y="1467"/>
                  </a:lnTo>
                  <a:lnTo>
                    <a:pt x="1424" y="1469"/>
                  </a:lnTo>
                  <a:lnTo>
                    <a:pt x="1407" y="1467"/>
                  </a:lnTo>
                  <a:lnTo>
                    <a:pt x="1391" y="1461"/>
                  </a:lnTo>
                  <a:lnTo>
                    <a:pt x="1376" y="1450"/>
                  </a:lnTo>
                  <a:lnTo>
                    <a:pt x="1149" y="1225"/>
                  </a:lnTo>
                  <a:lnTo>
                    <a:pt x="1139" y="1213"/>
                  </a:lnTo>
                  <a:lnTo>
                    <a:pt x="1133" y="1200"/>
                  </a:lnTo>
                  <a:lnTo>
                    <a:pt x="1130" y="1186"/>
                  </a:lnTo>
                  <a:lnTo>
                    <a:pt x="1130" y="1171"/>
                  </a:lnTo>
                  <a:lnTo>
                    <a:pt x="1098" y="1140"/>
                  </a:lnTo>
                  <a:lnTo>
                    <a:pt x="1051" y="1177"/>
                  </a:lnTo>
                  <a:lnTo>
                    <a:pt x="1001" y="1209"/>
                  </a:lnTo>
                  <a:lnTo>
                    <a:pt x="949" y="1238"/>
                  </a:lnTo>
                  <a:lnTo>
                    <a:pt x="895" y="1261"/>
                  </a:lnTo>
                  <a:lnTo>
                    <a:pt x="839" y="1279"/>
                  </a:lnTo>
                  <a:lnTo>
                    <a:pt x="782" y="1292"/>
                  </a:lnTo>
                  <a:lnTo>
                    <a:pt x="722" y="1300"/>
                  </a:lnTo>
                  <a:lnTo>
                    <a:pt x="661" y="1303"/>
                  </a:lnTo>
                  <a:lnTo>
                    <a:pt x="603" y="1300"/>
                  </a:lnTo>
                  <a:lnTo>
                    <a:pt x="546" y="1293"/>
                  </a:lnTo>
                  <a:lnTo>
                    <a:pt x="490" y="1281"/>
                  </a:lnTo>
                  <a:lnTo>
                    <a:pt x="435" y="1264"/>
                  </a:lnTo>
                  <a:lnTo>
                    <a:pt x="383" y="1242"/>
                  </a:lnTo>
                  <a:lnTo>
                    <a:pt x="332" y="1216"/>
                  </a:lnTo>
                  <a:lnTo>
                    <a:pt x="283" y="1185"/>
                  </a:lnTo>
                  <a:lnTo>
                    <a:pt x="238" y="1151"/>
                  </a:lnTo>
                  <a:lnTo>
                    <a:pt x="194" y="1112"/>
                  </a:lnTo>
                  <a:lnTo>
                    <a:pt x="155" y="1070"/>
                  </a:lnTo>
                  <a:lnTo>
                    <a:pt x="120" y="1024"/>
                  </a:lnTo>
                  <a:lnTo>
                    <a:pt x="89" y="976"/>
                  </a:lnTo>
                  <a:lnTo>
                    <a:pt x="63" y="926"/>
                  </a:lnTo>
                  <a:lnTo>
                    <a:pt x="40" y="875"/>
                  </a:lnTo>
                  <a:lnTo>
                    <a:pt x="23" y="820"/>
                  </a:lnTo>
                  <a:lnTo>
                    <a:pt x="11" y="765"/>
                  </a:lnTo>
                  <a:lnTo>
                    <a:pt x="4" y="709"/>
                  </a:lnTo>
                  <a:lnTo>
                    <a:pt x="0" y="652"/>
                  </a:lnTo>
                  <a:lnTo>
                    <a:pt x="4" y="593"/>
                  </a:lnTo>
                  <a:lnTo>
                    <a:pt x="11" y="537"/>
                  </a:lnTo>
                  <a:lnTo>
                    <a:pt x="23" y="482"/>
                  </a:lnTo>
                  <a:lnTo>
                    <a:pt x="40" y="428"/>
                  </a:lnTo>
                  <a:lnTo>
                    <a:pt x="63" y="376"/>
                  </a:lnTo>
                  <a:lnTo>
                    <a:pt x="89" y="326"/>
                  </a:lnTo>
                  <a:lnTo>
                    <a:pt x="120" y="279"/>
                  </a:lnTo>
                  <a:lnTo>
                    <a:pt x="155" y="233"/>
                  </a:lnTo>
                  <a:lnTo>
                    <a:pt x="194" y="191"/>
                  </a:lnTo>
                  <a:lnTo>
                    <a:pt x="238" y="152"/>
                  </a:lnTo>
                  <a:lnTo>
                    <a:pt x="283" y="117"/>
                  </a:lnTo>
                  <a:lnTo>
                    <a:pt x="332" y="87"/>
                  </a:lnTo>
                  <a:lnTo>
                    <a:pt x="383" y="60"/>
                  </a:lnTo>
                  <a:lnTo>
                    <a:pt x="435" y="39"/>
                  </a:lnTo>
                  <a:lnTo>
                    <a:pt x="490" y="22"/>
                  </a:lnTo>
                  <a:lnTo>
                    <a:pt x="546" y="10"/>
                  </a:lnTo>
                  <a:lnTo>
                    <a:pt x="603" y="2"/>
                  </a:lnTo>
                  <a:lnTo>
                    <a:pt x="6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nvGrpSpPr>
          <p:cNvPr id="86" name="Group 85"/>
          <p:cNvGrpSpPr/>
          <p:nvPr/>
        </p:nvGrpSpPr>
        <p:grpSpPr>
          <a:xfrm>
            <a:off x="3232411" y="5841240"/>
            <a:ext cx="509314" cy="558154"/>
            <a:chOff x="6656388" y="1300163"/>
            <a:chExt cx="347662" cy="381000"/>
          </a:xfrm>
          <a:solidFill>
            <a:schemeClr val="bg1"/>
          </a:solidFill>
        </p:grpSpPr>
        <p:sp>
          <p:nvSpPr>
            <p:cNvPr id="74" name="Freeform 27"/>
            <p:cNvSpPr>
              <a:spLocks noEditPoints="1"/>
            </p:cNvSpPr>
            <p:nvPr/>
          </p:nvSpPr>
          <p:spPr bwMode="auto">
            <a:xfrm>
              <a:off x="6713538" y="1357313"/>
              <a:ext cx="233362" cy="323850"/>
            </a:xfrm>
            <a:custGeom>
              <a:avLst/>
              <a:gdLst>
                <a:gd name="T0" fmla="*/ 762 w 2060"/>
                <a:gd name="T1" fmla="*/ 305 h 2844"/>
                <a:gd name="T2" fmla="*/ 486 w 2060"/>
                <a:gd name="T3" fmla="*/ 474 h 2844"/>
                <a:gd name="T4" fmla="*/ 309 w 2060"/>
                <a:gd name="T5" fmla="*/ 735 h 2844"/>
                <a:gd name="T6" fmla="*/ 263 w 2060"/>
                <a:gd name="T7" fmla="*/ 1051 h 2844"/>
                <a:gd name="T8" fmla="*/ 318 w 2060"/>
                <a:gd name="T9" fmla="*/ 1304 h 2844"/>
                <a:gd name="T10" fmla="*/ 420 w 2060"/>
                <a:gd name="T11" fmla="*/ 1495 h 2844"/>
                <a:gd name="T12" fmla="*/ 538 w 2060"/>
                <a:gd name="T13" fmla="*/ 1673 h 2844"/>
                <a:gd name="T14" fmla="*/ 612 w 2060"/>
                <a:gd name="T15" fmla="*/ 1872 h 2844"/>
                <a:gd name="T16" fmla="*/ 656 w 2060"/>
                <a:gd name="T17" fmla="*/ 2010 h 2844"/>
                <a:gd name="T18" fmla="*/ 1366 w 2060"/>
                <a:gd name="T19" fmla="*/ 2043 h 2844"/>
                <a:gd name="T20" fmla="*/ 1443 w 2060"/>
                <a:gd name="T21" fmla="*/ 1943 h 2844"/>
                <a:gd name="T22" fmla="*/ 1482 w 2060"/>
                <a:gd name="T23" fmla="*/ 1749 h 2844"/>
                <a:gd name="T24" fmla="*/ 1594 w 2060"/>
                <a:gd name="T25" fmla="*/ 1563 h 2844"/>
                <a:gd name="T26" fmla="*/ 1703 w 2060"/>
                <a:gd name="T27" fmla="*/ 1386 h 2844"/>
                <a:gd name="T28" fmla="*/ 1783 w 2060"/>
                <a:gd name="T29" fmla="*/ 1161 h 2844"/>
                <a:gd name="T30" fmla="*/ 1787 w 2060"/>
                <a:gd name="T31" fmla="*/ 858 h 2844"/>
                <a:gd name="T32" fmla="*/ 1659 w 2060"/>
                <a:gd name="T33" fmla="*/ 569 h 2844"/>
                <a:gd name="T34" fmla="*/ 1418 w 2060"/>
                <a:gd name="T35" fmla="*/ 359 h 2844"/>
                <a:gd name="T36" fmla="*/ 1100 w 2060"/>
                <a:gd name="T37" fmla="*/ 262 h 2844"/>
                <a:gd name="T38" fmla="*/ 1277 w 2060"/>
                <a:gd name="T39" fmla="*/ 30 h 2844"/>
                <a:gd name="T40" fmla="*/ 1637 w 2060"/>
                <a:gd name="T41" fmla="*/ 192 h 2844"/>
                <a:gd name="T42" fmla="*/ 1905 w 2060"/>
                <a:gd name="T43" fmla="*/ 468 h 2844"/>
                <a:gd name="T44" fmla="*/ 2046 w 2060"/>
                <a:gd name="T45" fmla="*/ 829 h 2844"/>
                <a:gd name="T46" fmla="*/ 2044 w 2060"/>
                <a:gd name="T47" fmla="*/ 1185 h 2844"/>
                <a:gd name="T48" fmla="*/ 1964 w 2060"/>
                <a:gd name="T49" fmla="*/ 1447 h 2844"/>
                <a:gd name="T50" fmla="*/ 1853 w 2060"/>
                <a:gd name="T51" fmla="*/ 1643 h 2844"/>
                <a:gd name="T52" fmla="*/ 1740 w 2060"/>
                <a:gd name="T53" fmla="*/ 1813 h 2844"/>
                <a:gd name="T54" fmla="*/ 1702 w 2060"/>
                <a:gd name="T55" fmla="*/ 1965 h 2844"/>
                <a:gd name="T56" fmla="*/ 1596 w 2060"/>
                <a:gd name="T57" fmla="*/ 2184 h 2844"/>
                <a:gd name="T58" fmla="*/ 1510 w 2060"/>
                <a:gd name="T59" fmla="*/ 2331 h 2844"/>
                <a:gd name="T60" fmla="*/ 1502 w 2060"/>
                <a:gd name="T61" fmla="*/ 2468 h 2844"/>
                <a:gd name="T62" fmla="*/ 1499 w 2060"/>
                <a:gd name="T63" fmla="*/ 2532 h 2844"/>
                <a:gd name="T64" fmla="*/ 1468 w 2060"/>
                <a:gd name="T65" fmla="*/ 2616 h 2844"/>
                <a:gd name="T66" fmla="*/ 1361 w 2060"/>
                <a:gd name="T67" fmla="*/ 2709 h 2844"/>
                <a:gd name="T68" fmla="*/ 1202 w 2060"/>
                <a:gd name="T69" fmla="*/ 2823 h 2844"/>
                <a:gd name="T70" fmla="*/ 904 w 2060"/>
                <a:gd name="T71" fmla="*/ 2842 h 2844"/>
                <a:gd name="T72" fmla="*/ 773 w 2060"/>
                <a:gd name="T73" fmla="*/ 2741 h 2844"/>
                <a:gd name="T74" fmla="*/ 616 w 2060"/>
                <a:gd name="T75" fmla="*/ 2648 h 2844"/>
                <a:gd name="T76" fmla="*/ 564 w 2060"/>
                <a:gd name="T77" fmla="*/ 2549 h 2844"/>
                <a:gd name="T78" fmla="*/ 560 w 2060"/>
                <a:gd name="T79" fmla="*/ 2505 h 2844"/>
                <a:gd name="T80" fmla="*/ 553 w 2060"/>
                <a:gd name="T81" fmla="*/ 2388 h 2844"/>
                <a:gd name="T82" fmla="*/ 546 w 2060"/>
                <a:gd name="T83" fmla="*/ 2257 h 2844"/>
                <a:gd name="T84" fmla="*/ 382 w 2060"/>
                <a:gd name="T85" fmla="*/ 2057 h 2844"/>
                <a:gd name="T86" fmla="*/ 345 w 2060"/>
                <a:gd name="T87" fmla="*/ 1868 h 2844"/>
                <a:gd name="T88" fmla="*/ 251 w 2060"/>
                <a:gd name="T89" fmla="*/ 1709 h 2844"/>
                <a:gd name="T90" fmla="*/ 139 w 2060"/>
                <a:gd name="T91" fmla="*/ 1532 h 2844"/>
                <a:gd name="T92" fmla="*/ 41 w 2060"/>
                <a:gd name="T93" fmla="*/ 1299 h 2844"/>
                <a:gd name="T94" fmla="*/ 0 w 2060"/>
                <a:gd name="T95" fmla="*/ 989 h 2844"/>
                <a:gd name="T96" fmla="*/ 81 w 2060"/>
                <a:gd name="T97" fmla="*/ 605 h 2844"/>
                <a:gd name="T98" fmla="*/ 302 w 2060"/>
                <a:gd name="T99" fmla="*/ 291 h 2844"/>
                <a:gd name="T100" fmla="*/ 630 w 2060"/>
                <a:gd name="T101" fmla="*/ 79 h 2844"/>
                <a:gd name="T102" fmla="*/ 1030 w 2060"/>
                <a:gd name="T103"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0" h="2844">
                  <a:moveTo>
                    <a:pt x="1030" y="259"/>
                  </a:moveTo>
                  <a:lnTo>
                    <a:pt x="960" y="262"/>
                  </a:lnTo>
                  <a:lnTo>
                    <a:pt x="891" y="271"/>
                  </a:lnTo>
                  <a:lnTo>
                    <a:pt x="826" y="286"/>
                  </a:lnTo>
                  <a:lnTo>
                    <a:pt x="762" y="305"/>
                  </a:lnTo>
                  <a:lnTo>
                    <a:pt x="700" y="330"/>
                  </a:lnTo>
                  <a:lnTo>
                    <a:pt x="641" y="360"/>
                  </a:lnTo>
                  <a:lnTo>
                    <a:pt x="586" y="393"/>
                  </a:lnTo>
                  <a:lnTo>
                    <a:pt x="535" y="431"/>
                  </a:lnTo>
                  <a:lnTo>
                    <a:pt x="486" y="474"/>
                  </a:lnTo>
                  <a:lnTo>
                    <a:pt x="441" y="519"/>
                  </a:lnTo>
                  <a:lnTo>
                    <a:pt x="402" y="569"/>
                  </a:lnTo>
                  <a:lnTo>
                    <a:pt x="366" y="622"/>
                  </a:lnTo>
                  <a:lnTo>
                    <a:pt x="335" y="677"/>
                  </a:lnTo>
                  <a:lnTo>
                    <a:pt x="309" y="735"/>
                  </a:lnTo>
                  <a:lnTo>
                    <a:pt x="288" y="796"/>
                  </a:lnTo>
                  <a:lnTo>
                    <a:pt x="273" y="858"/>
                  </a:lnTo>
                  <a:lnTo>
                    <a:pt x="264" y="923"/>
                  </a:lnTo>
                  <a:lnTo>
                    <a:pt x="261" y="989"/>
                  </a:lnTo>
                  <a:lnTo>
                    <a:pt x="263" y="1051"/>
                  </a:lnTo>
                  <a:lnTo>
                    <a:pt x="268" y="1108"/>
                  </a:lnTo>
                  <a:lnTo>
                    <a:pt x="277" y="1161"/>
                  </a:lnTo>
                  <a:lnTo>
                    <a:pt x="288" y="1212"/>
                  </a:lnTo>
                  <a:lnTo>
                    <a:pt x="302" y="1260"/>
                  </a:lnTo>
                  <a:lnTo>
                    <a:pt x="318" y="1304"/>
                  </a:lnTo>
                  <a:lnTo>
                    <a:pt x="336" y="1346"/>
                  </a:lnTo>
                  <a:lnTo>
                    <a:pt x="356" y="1386"/>
                  </a:lnTo>
                  <a:lnTo>
                    <a:pt x="377" y="1424"/>
                  </a:lnTo>
                  <a:lnTo>
                    <a:pt x="399" y="1460"/>
                  </a:lnTo>
                  <a:lnTo>
                    <a:pt x="420" y="1495"/>
                  </a:lnTo>
                  <a:lnTo>
                    <a:pt x="444" y="1529"/>
                  </a:lnTo>
                  <a:lnTo>
                    <a:pt x="465" y="1562"/>
                  </a:lnTo>
                  <a:lnTo>
                    <a:pt x="490" y="1599"/>
                  </a:lnTo>
                  <a:lnTo>
                    <a:pt x="515" y="1636"/>
                  </a:lnTo>
                  <a:lnTo>
                    <a:pt x="538" y="1673"/>
                  </a:lnTo>
                  <a:lnTo>
                    <a:pt x="560" y="1710"/>
                  </a:lnTo>
                  <a:lnTo>
                    <a:pt x="578" y="1749"/>
                  </a:lnTo>
                  <a:lnTo>
                    <a:pt x="593" y="1788"/>
                  </a:lnTo>
                  <a:lnTo>
                    <a:pt x="604" y="1829"/>
                  </a:lnTo>
                  <a:lnTo>
                    <a:pt x="612" y="1872"/>
                  </a:lnTo>
                  <a:lnTo>
                    <a:pt x="614" y="1918"/>
                  </a:lnTo>
                  <a:lnTo>
                    <a:pt x="617" y="1943"/>
                  </a:lnTo>
                  <a:lnTo>
                    <a:pt x="627" y="1967"/>
                  </a:lnTo>
                  <a:lnTo>
                    <a:pt x="639" y="1990"/>
                  </a:lnTo>
                  <a:lnTo>
                    <a:pt x="656" y="2010"/>
                  </a:lnTo>
                  <a:lnTo>
                    <a:pt x="674" y="2028"/>
                  </a:lnTo>
                  <a:lnTo>
                    <a:pt x="694" y="2043"/>
                  </a:lnTo>
                  <a:lnTo>
                    <a:pt x="712" y="2057"/>
                  </a:lnTo>
                  <a:lnTo>
                    <a:pt x="1348" y="2057"/>
                  </a:lnTo>
                  <a:lnTo>
                    <a:pt x="1366" y="2043"/>
                  </a:lnTo>
                  <a:lnTo>
                    <a:pt x="1385" y="2028"/>
                  </a:lnTo>
                  <a:lnTo>
                    <a:pt x="1404" y="2010"/>
                  </a:lnTo>
                  <a:lnTo>
                    <a:pt x="1420" y="1990"/>
                  </a:lnTo>
                  <a:lnTo>
                    <a:pt x="1433" y="1967"/>
                  </a:lnTo>
                  <a:lnTo>
                    <a:pt x="1443" y="1943"/>
                  </a:lnTo>
                  <a:lnTo>
                    <a:pt x="1446" y="1918"/>
                  </a:lnTo>
                  <a:lnTo>
                    <a:pt x="1448" y="1872"/>
                  </a:lnTo>
                  <a:lnTo>
                    <a:pt x="1455" y="1829"/>
                  </a:lnTo>
                  <a:lnTo>
                    <a:pt x="1467" y="1788"/>
                  </a:lnTo>
                  <a:lnTo>
                    <a:pt x="1482" y="1749"/>
                  </a:lnTo>
                  <a:lnTo>
                    <a:pt x="1500" y="1711"/>
                  </a:lnTo>
                  <a:lnTo>
                    <a:pt x="1521" y="1673"/>
                  </a:lnTo>
                  <a:lnTo>
                    <a:pt x="1544" y="1636"/>
                  </a:lnTo>
                  <a:lnTo>
                    <a:pt x="1568" y="1600"/>
                  </a:lnTo>
                  <a:lnTo>
                    <a:pt x="1594" y="1563"/>
                  </a:lnTo>
                  <a:lnTo>
                    <a:pt x="1616" y="1530"/>
                  </a:lnTo>
                  <a:lnTo>
                    <a:pt x="1638" y="1496"/>
                  </a:lnTo>
                  <a:lnTo>
                    <a:pt x="1661" y="1461"/>
                  </a:lnTo>
                  <a:lnTo>
                    <a:pt x="1683" y="1424"/>
                  </a:lnTo>
                  <a:lnTo>
                    <a:pt x="1703" y="1386"/>
                  </a:lnTo>
                  <a:lnTo>
                    <a:pt x="1723" y="1346"/>
                  </a:lnTo>
                  <a:lnTo>
                    <a:pt x="1741" y="1304"/>
                  </a:lnTo>
                  <a:lnTo>
                    <a:pt x="1757" y="1260"/>
                  </a:lnTo>
                  <a:lnTo>
                    <a:pt x="1771" y="1212"/>
                  </a:lnTo>
                  <a:lnTo>
                    <a:pt x="1783" y="1161"/>
                  </a:lnTo>
                  <a:lnTo>
                    <a:pt x="1791" y="1108"/>
                  </a:lnTo>
                  <a:lnTo>
                    <a:pt x="1797" y="1051"/>
                  </a:lnTo>
                  <a:lnTo>
                    <a:pt x="1799" y="989"/>
                  </a:lnTo>
                  <a:lnTo>
                    <a:pt x="1796" y="923"/>
                  </a:lnTo>
                  <a:lnTo>
                    <a:pt x="1787" y="858"/>
                  </a:lnTo>
                  <a:lnTo>
                    <a:pt x="1771" y="795"/>
                  </a:lnTo>
                  <a:lnTo>
                    <a:pt x="1751" y="735"/>
                  </a:lnTo>
                  <a:lnTo>
                    <a:pt x="1726" y="677"/>
                  </a:lnTo>
                  <a:lnTo>
                    <a:pt x="1694" y="621"/>
                  </a:lnTo>
                  <a:lnTo>
                    <a:pt x="1659" y="569"/>
                  </a:lnTo>
                  <a:lnTo>
                    <a:pt x="1618" y="519"/>
                  </a:lnTo>
                  <a:lnTo>
                    <a:pt x="1573" y="474"/>
                  </a:lnTo>
                  <a:lnTo>
                    <a:pt x="1526" y="431"/>
                  </a:lnTo>
                  <a:lnTo>
                    <a:pt x="1473" y="392"/>
                  </a:lnTo>
                  <a:lnTo>
                    <a:pt x="1418" y="359"/>
                  </a:lnTo>
                  <a:lnTo>
                    <a:pt x="1360" y="330"/>
                  </a:lnTo>
                  <a:lnTo>
                    <a:pt x="1298" y="305"/>
                  </a:lnTo>
                  <a:lnTo>
                    <a:pt x="1234" y="286"/>
                  </a:lnTo>
                  <a:lnTo>
                    <a:pt x="1168" y="271"/>
                  </a:lnTo>
                  <a:lnTo>
                    <a:pt x="1100" y="262"/>
                  </a:lnTo>
                  <a:lnTo>
                    <a:pt x="1030" y="259"/>
                  </a:lnTo>
                  <a:close/>
                  <a:moveTo>
                    <a:pt x="1030" y="0"/>
                  </a:moveTo>
                  <a:lnTo>
                    <a:pt x="1114" y="4"/>
                  </a:lnTo>
                  <a:lnTo>
                    <a:pt x="1197" y="14"/>
                  </a:lnTo>
                  <a:lnTo>
                    <a:pt x="1277" y="30"/>
                  </a:lnTo>
                  <a:lnTo>
                    <a:pt x="1355" y="51"/>
                  </a:lnTo>
                  <a:lnTo>
                    <a:pt x="1430" y="79"/>
                  </a:lnTo>
                  <a:lnTo>
                    <a:pt x="1502" y="111"/>
                  </a:lnTo>
                  <a:lnTo>
                    <a:pt x="1571" y="149"/>
                  </a:lnTo>
                  <a:lnTo>
                    <a:pt x="1637" y="192"/>
                  </a:lnTo>
                  <a:lnTo>
                    <a:pt x="1699" y="239"/>
                  </a:lnTo>
                  <a:lnTo>
                    <a:pt x="1757" y="291"/>
                  </a:lnTo>
                  <a:lnTo>
                    <a:pt x="1811" y="346"/>
                  </a:lnTo>
                  <a:lnTo>
                    <a:pt x="1861" y="406"/>
                  </a:lnTo>
                  <a:lnTo>
                    <a:pt x="1905" y="468"/>
                  </a:lnTo>
                  <a:lnTo>
                    <a:pt x="1945" y="535"/>
                  </a:lnTo>
                  <a:lnTo>
                    <a:pt x="1979" y="605"/>
                  </a:lnTo>
                  <a:lnTo>
                    <a:pt x="2006" y="678"/>
                  </a:lnTo>
                  <a:lnTo>
                    <a:pt x="2030" y="752"/>
                  </a:lnTo>
                  <a:lnTo>
                    <a:pt x="2046" y="829"/>
                  </a:lnTo>
                  <a:lnTo>
                    <a:pt x="2056" y="908"/>
                  </a:lnTo>
                  <a:lnTo>
                    <a:pt x="2060" y="989"/>
                  </a:lnTo>
                  <a:lnTo>
                    <a:pt x="2057" y="1058"/>
                  </a:lnTo>
                  <a:lnTo>
                    <a:pt x="2052" y="1123"/>
                  </a:lnTo>
                  <a:lnTo>
                    <a:pt x="2044" y="1185"/>
                  </a:lnTo>
                  <a:lnTo>
                    <a:pt x="2032" y="1244"/>
                  </a:lnTo>
                  <a:lnTo>
                    <a:pt x="2018" y="1299"/>
                  </a:lnTo>
                  <a:lnTo>
                    <a:pt x="2002" y="1351"/>
                  </a:lnTo>
                  <a:lnTo>
                    <a:pt x="1983" y="1400"/>
                  </a:lnTo>
                  <a:lnTo>
                    <a:pt x="1964" y="1447"/>
                  </a:lnTo>
                  <a:lnTo>
                    <a:pt x="1943" y="1490"/>
                  </a:lnTo>
                  <a:lnTo>
                    <a:pt x="1921" y="1531"/>
                  </a:lnTo>
                  <a:lnTo>
                    <a:pt x="1898" y="1571"/>
                  </a:lnTo>
                  <a:lnTo>
                    <a:pt x="1876" y="1608"/>
                  </a:lnTo>
                  <a:lnTo>
                    <a:pt x="1853" y="1643"/>
                  </a:lnTo>
                  <a:lnTo>
                    <a:pt x="1831" y="1676"/>
                  </a:lnTo>
                  <a:lnTo>
                    <a:pt x="1809" y="1708"/>
                  </a:lnTo>
                  <a:lnTo>
                    <a:pt x="1783" y="1747"/>
                  </a:lnTo>
                  <a:lnTo>
                    <a:pt x="1760" y="1782"/>
                  </a:lnTo>
                  <a:lnTo>
                    <a:pt x="1740" y="1813"/>
                  </a:lnTo>
                  <a:lnTo>
                    <a:pt x="1726" y="1842"/>
                  </a:lnTo>
                  <a:lnTo>
                    <a:pt x="1715" y="1868"/>
                  </a:lnTo>
                  <a:lnTo>
                    <a:pt x="1707" y="1893"/>
                  </a:lnTo>
                  <a:lnTo>
                    <a:pt x="1705" y="1918"/>
                  </a:lnTo>
                  <a:lnTo>
                    <a:pt x="1702" y="1965"/>
                  </a:lnTo>
                  <a:lnTo>
                    <a:pt x="1693" y="2012"/>
                  </a:lnTo>
                  <a:lnTo>
                    <a:pt x="1678" y="2057"/>
                  </a:lnTo>
                  <a:lnTo>
                    <a:pt x="1655" y="2102"/>
                  </a:lnTo>
                  <a:lnTo>
                    <a:pt x="1629" y="2144"/>
                  </a:lnTo>
                  <a:lnTo>
                    <a:pt x="1596" y="2184"/>
                  </a:lnTo>
                  <a:lnTo>
                    <a:pt x="1557" y="2222"/>
                  </a:lnTo>
                  <a:lnTo>
                    <a:pt x="1514" y="2257"/>
                  </a:lnTo>
                  <a:lnTo>
                    <a:pt x="1513" y="2278"/>
                  </a:lnTo>
                  <a:lnTo>
                    <a:pt x="1512" y="2303"/>
                  </a:lnTo>
                  <a:lnTo>
                    <a:pt x="1510" y="2331"/>
                  </a:lnTo>
                  <a:lnTo>
                    <a:pt x="1509" y="2359"/>
                  </a:lnTo>
                  <a:lnTo>
                    <a:pt x="1506" y="2388"/>
                  </a:lnTo>
                  <a:lnTo>
                    <a:pt x="1505" y="2416"/>
                  </a:lnTo>
                  <a:lnTo>
                    <a:pt x="1503" y="2444"/>
                  </a:lnTo>
                  <a:lnTo>
                    <a:pt x="1502" y="2468"/>
                  </a:lnTo>
                  <a:lnTo>
                    <a:pt x="1501" y="2488"/>
                  </a:lnTo>
                  <a:lnTo>
                    <a:pt x="1500" y="2505"/>
                  </a:lnTo>
                  <a:lnTo>
                    <a:pt x="1500" y="2516"/>
                  </a:lnTo>
                  <a:lnTo>
                    <a:pt x="1499" y="2519"/>
                  </a:lnTo>
                  <a:lnTo>
                    <a:pt x="1499" y="2532"/>
                  </a:lnTo>
                  <a:lnTo>
                    <a:pt x="1497" y="2546"/>
                  </a:lnTo>
                  <a:lnTo>
                    <a:pt x="1493" y="2562"/>
                  </a:lnTo>
                  <a:lnTo>
                    <a:pt x="1487" y="2579"/>
                  </a:lnTo>
                  <a:lnTo>
                    <a:pt x="1479" y="2598"/>
                  </a:lnTo>
                  <a:lnTo>
                    <a:pt x="1468" y="2616"/>
                  </a:lnTo>
                  <a:lnTo>
                    <a:pt x="1454" y="2635"/>
                  </a:lnTo>
                  <a:lnTo>
                    <a:pt x="1437" y="2655"/>
                  </a:lnTo>
                  <a:lnTo>
                    <a:pt x="1416" y="2673"/>
                  </a:lnTo>
                  <a:lnTo>
                    <a:pt x="1390" y="2692"/>
                  </a:lnTo>
                  <a:lnTo>
                    <a:pt x="1361" y="2709"/>
                  </a:lnTo>
                  <a:lnTo>
                    <a:pt x="1327" y="2726"/>
                  </a:lnTo>
                  <a:lnTo>
                    <a:pt x="1286" y="2741"/>
                  </a:lnTo>
                  <a:lnTo>
                    <a:pt x="1263" y="2770"/>
                  </a:lnTo>
                  <a:lnTo>
                    <a:pt x="1234" y="2798"/>
                  </a:lnTo>
                  <a:lnTo>
                    <a:pt x="1202" y="2823"/>
                  </a:lnTo>
                  <a:lnTo>
                    <a:pt x="1180" y="2835"/>
                  </a:lnTo>
                  <a:lnTo>
                    <a:pt x="1155" y="2842"/>
                  </a:lnTo>
                  <a:lnTo>
                    <a:pt x="1130" y="2844"/>
                  </a:lnTo>
                  <a:lnTo>
                    <a:pt x="930" y="2844"/>
                  </a:lnTo>
                  <a:lnTo>
                    <a:pt x="904" y="2842"/>
                  </a:lnTo>
                  <a:lnTo>
                    <a:pt x="880" y="2835"/>
                  </a:lnTo>
                  <a:lnTo>
                    <a:pt x="857" y="2823"/>
                  </a:lnTo>
                  <a:lnTo>
                    <a:pt x="826" y="2798"/>
                  </a:lnTo>
                  <a:lnTo>
                    <a:pt x="797" y="2770"/>
                  </a:lnTo>
                  <a:lnTo>
                    <a:pt x="773" y="2741"/>
                  </a:lnTo>
                  <a:lnTo>
                    <a:pt x="731" y="2724"/>
                  </a:lnTo>
                  <a:lnTo>
                    <a:pt x="695" y="2707"/>
                  </a:lnTo>
                  <a:lnTo>
                    <a:pt x="663" y="2688"/>
                  </a:lnTo>
                  <a:lnTo>
                    <a:pt x="637" y="2668"/>
                  </a:lnTo>
                  <a:lnTo>
                    <a:pt x="616" y="2648"/>
                  </a:lnTo>
                  <a:lnTo>
                    <a:pt x="599" y="2627"/>
                  </a:lnTo>
                  <a:lnTo>
                    <a:pt x="586" y="2607"/>
                  </a:lnTo>
                  <a:lnTo>
                    <a:pt x="576" y="2586"/>
                  </a:lnTo>
                  <a:lnTo>
                    <a:pt x="569" y="2567"/>
                  </a:lnTo>
                  <a:lnTo>
                    <a:pt x="564" y="2549"/>
                  </a:lnTo>
                  <a:lnTo>
                    <a:pt x="562" y="2534"/>
                  </a:lnTo>
                  <a:lnTo>
                    <a:pt x="561" y="2519"/>
                  </a:lnTo>
                  <a:lnTo>
                    <a:pt x="561" y="2519"/>
                  </a:lnTo>
                  <a:lnTo>
                    <a:pt x="561" y="2516"/>
                  </a:lnTo>
                  <a:lnTo>
                    <a:pt x="560" y="2505"/>
                  </a:lnTo>
                  <a:lnTo>
                    <a:pt x="559" y="2488"/>
                  </a:lnTo>
                  <a:lnTo>
                    <a:pt x="557" y="2468"/>
                  </a:lnTo>
                  <a:lnTo>
                    <a:pt x="556" y="2444"/>
                  </a:lnTo>
                  <a:lnTo>
                    <a:pt x="554" y="2416"/>
                  </a:lnTo>
                  <a:lnTo>
                    <a:pt x="553" y="2388"/>
                  </a:lnTo>
                  <a:lnTo>
                    <a:pt x="551" y="2359"/>
                  </a:lnTo>
                  <a:lnTo>
                    <a:pt x="550" y="2331"/>
                  </a:lnTo>
                  <a:lnTo>
                    <a:pt x="548" y="2303"/>
                  </a:lnTo>
                  <a:lnTo>
                    <a:pt x="547" y="2278"/>
                  </a:lnTo>
                  <a:lnTo>
                    <a:pt x="546" y="2257"/>
                  </a:lnTo>
                  <a:lnTo>
                    <a:pt x="502" y="2222"/>
                  </a:lnTo>
                  <a:lnTo>
                    <a:pt x="464" y="2184"/>
                  </a:lnTo>
                  <a:lnTo>
                    <a:pt x="431" y="2144"/>
                  </a:lnTo>
                  <a:lnTo>
                    <a:pt x="404" y="2102"/>
                  </a:lnTo>
                  <a:lnTo>
                    <a:pt x="382" y="2057"/>
                  </a:lnTo>
                  <a:lnTo>
                    <a:pt x="367" y="2012"/>
                  </a:lnTo>
                  <a:lnTo>
                    <a:pt x="357" y="1965"/>
                  </a:lnTo>
                  <a:lnTo>
                    <a:pt x="354" y="1918"/>
                  </a:lnTo>
                  <a:lnTo>
                    <a:pt x="352" y="1893"/>
                  </a:lnTo>
                  <a:lnTo>
                    <a:pt x="345" y="1868"/>
                  </a:lnTo>
                  <a:lnTo>
                    <a:pt x="334" y="1842"/>
                  </a:lnTo>
                  <a:lnTo>
                    <a:pt x="319" y="1813"/>
                  </a:lnTo>
                  <a:lnTo>
                    <a:pt x="300" y="1782"/>
                  </a:lnTo>
                  <a:lnTo>
                    <a:pt x="278" y="1747"/>
                  </a:lnTo>
                  <a:lnTo>
                    <a:pt x="251" y="1709"/>
                  </a:lnTo>
                  <a:lnTo>
                    <a:pt x="230" y="1677"/>
                  </a:lnTo>
                  <a:lnTo>
                    <a:pt x="207" y="1643"/>
                  </a:lnTo>
                  <a:lnTo>
                    <a:pt x="184" y="1608"/>
                  </a:lnTo>
                  <a:lnTo>
                    <a:pt x="162" y="1571"/>
                  </a:lnTo>
                  <a:lnTo>
                    <a:pt x="139" y="1532"/>
                  </a:lnTo>
                  <a:lnTo>
                    <a:pt x="117" y="1490"/>
                  </a:lnTo>
                  <a:lnTo>
                    <a:pt x="96" y="1447"/>
                  </a:lnTo>
                  <a:lnTo>
                    <a:pt x="77" y="1400"/>
                  </a:lnTo>
                  <a:lnTo>
                    <a:pt x="57" y="1351"/>
                  </a:lnTo>
                  <a:lnTo>
                    <a:pt x="41" y="1299"/>
                  </a:lnTo>
                  <a:lnTo>
                    <a:pt x="28" y="1244"/>
                  </a:lnTo>
                  <a:lnTo>
                    <a:pt x="16" y="1185"/>
                  </a:lnTo>
                  <a:lnTo>
                    <a:pt x="7" y="1123"/>
                  </a:lnTo>
                  <a:lnTo>
                    <a:pt x="2" y="1058"/>
                  </a:lnTo>
                  <a:lnTo>
                    <a:pt x="0" y="989"/>
                  </a:lnTo>
                  <a:lnTo>
                    <a:pt x="3" y="908"/>
                  </a:lnTo>
                  <a:lnTo>
                    <a:pt x="14" y="829"/>
                  </a:lnTo>
                  <a:lnTo>
                    <a:pt x="30" y="752"/>
                  </a:lnTo>
                  <a:lnTo>
                    <a:pt x="53" y="678"/>
                  </a:lnTo>
                  <a:lnTo>
                    <a:pt x="81" y="605"/>
                  </a:lnTo>
                  <a:lnTo>
                    <a:pt x="115" y="535"/>
                  </a:lnTo>
                  <a:lnTo>
                    <a:pt x="154" y="468"/>
                  </a:lnTo>
                  <a:lnTo>
                    <a:pt x="199" y="406"/>
                  </a:lnTo>
                  <a:lnTo>
                    <a:pt x="249" y="346"/>
                  </a:lnTo>
                  <a:lnTo>
                    <a:pt x="302" y="291"/>
                  </a:lnTo>
                  <a:lnTo>
                    <a:pt x="361" y="239"/>
                  </a:lnTo>
                  <a:lnTo>
                    <a:pt x="422" y="192"/>
                  </a:lnTo>
                  <a:lnTo>
                    <a:pt x="488" y="149"/>
                  </a:lnTo>
                  <a:lnTo>
                    <a:pt x="557" y="111"/>
                  </a:lnTo>
                  <a:lnTo>
                    <a:pt x="630" y="79"/>
                  </a:lnTo>
                  <a:lnTo>
                    <a:pt x="705" y="51"/>
                  </a:lnTo>
                  <a:lnTo>
                    <a:pt x="783" y="30"/>
                  </a:lnTo>
                  <a:lnTo>
                    <a:pt x="863" y="14"/>
                  </a:lnTo>
                  <a:lnTo>
                    <a:pt x="946" y="4"/>
                  </a:lnTo>
                  <a:lnTo>
                    <a:pt x="10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75" name="Freeform 28"/>
            <p:cNvSpPr>
              <a:spLocks/>
            </p:cNvSpPr>
            <p:nvPr/>
          </p:nvSpPr>
          <p:spPr bwMode="auto">
            <a:xfrm>
              <a:off x="6823075" y="1300163"/>
              <a:ext cx="14287" cy="36513"/>
            </a:xfrm>
            <a:custGeom>
              <a:avLst/>
              <a:gdLst>
                <a:gd name="T0" fmla="*/ 65 w 130"/>
                <a:gd name="T1" fmla="*/ 0 h 322"/>
                <a:gd name="T2" fmla="*/ 65 w 130"/>
                <a:gd name="T3" fmla="*/ 0 h 322"/>
                <a:gd name="T4" fmla="*/ 82 w 130"/>
                <a:gd name="T5" fmla="*/ 2 h 322"/>
                <a:gd name="T6" fmla="*/ 98 w 130"/>
                <a:gd name="T7" fmla="*/ 8 h 322"/>
                <a:gd name="T8" fmla="*/ 111 w 130"/>
                <a:gd name="T9" fmla="*/ 19 h 322"/>
                <a:gd name="T10" fmla="*/ 121 w 130"/>
                <a:gd name="T11" fmla="*/ 32 h 322"/>
                <a:gd name="T12" fmla="*/ 128 w 130"/>
                <a:gd name="T13" fmla="*/ 47 h 322"/>
                <a:gd name="T14" fmla="*/ 130 w 130"/>
                <a:gd name="T15" fmla="*/ 64 h 322"/>
                <a:gd name="T16" fmla="*/ 130 w 130"/>
                <a:gd name="T17" fmla="*/ 258 h 322"/>
                <a:gd name="T18" fmla="*/ 128 w 130"/>
                <a:gd name="T19" fmla="*/ 276 h 322"/>
                <a:gd name="T20" fmla="*/ 121 w 130"/>
                <a:gd name="T21" fmla="*/ 290 h 322"/>
                <a:gd name="T22" fmla="*/ 111 w 130"/>
                <a:gd name="T23" fmla="*/ 304 h 322"/>
                <a:gd name="T24" fmla="*/ 98 w 130"/>
                <a:gd name="T25" fmla="*/ 314 h 322"/>
                <a:gd name="T26" fmla="*/ 82 w 130"/>
                <a:gd name="T27" fmla="*/ 320 h 322"/>
                <a:gd name="T28" fmla="*/ 65 w 130"/>
                <a:gd name="T29" fmla="*/ 322 h 322"/>
                <a:gd name="T30" fmla="*/ 48 w 130"/>
                <a:gd name="T31" fmla="*/ 320 h 322"/>
                <a:gd name="T32" fmla="*/ 32 w 130"/>
                <a:gd name="T33" fmla="*/ 314 h 322"/>
                <a:gd name="T34" fmla="*/ 19 w 130"/>
                <a:gd name="T35" fmla="*/ 304 h 322"/>
                <a:gd name="T36" fmla="*/ 8 w 130"/>
                <a:gd name="T37" fmla="*/ 290 h 322"/>
                <a:gd name="T38" fmla="*/ 2 w 130"/>
                <a:gd name="T39" fmla="*/ 276 h 322"/>
                <a:gd name="T40" fmla="*/ 0 w 130"/>
                <a:gd name="T41" fmla="*/ 258 h 322"/>
                <a:gd name="T42" fmla="*/ 0 w 130"/>
                <a:gd name="T43" fmla="*/ 64 h 322"/>
                <a:gd name="T44" fmla="*/ 2 w 130"/>
                <a:gd name="T45" fmla="*/ 47 h 322"/>
                <a:gd name="T46" fmla="*/ 8 w 130"/>
                <a:gd name="T47" fmla="*/ 32 h 322"/>
                <a:gd name="T48" fmla="*/ 19 w 130"/>
                <a:gd name="T49" fmla="*/ 19 h 322"/>
                <a:gd name="T50" fmla="*/ 32 w 130"/>
                <a:gd name="T51" fmla="*/ 8 h 322"/>
                <a:gd name="T52" fmla="*/ 48 w 130"/>
                <a:gd name="T53" fmla="*/ 2 h 322"/>
                <a:gd name="T54" fmla="*/ 65 w 130"/>
                <a:gd name="T5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322">
                  <a:moveTo>
                    <a:pt x="65" y="0"/>
                  </a:moveTo>
                  <a:lnTo>
                    <a:pt x="65" y="0"/>
                  </a:lnTo>
                  <a:lnTo>
                    <a:pt x="82" y="2"/>
                  </a:lnTo>
                  <a:lnTo>
                    <a:pt x="98" y="8"/>
                  </a:lnTo>
                  <a:lnTo>
                    <a:pt x="111" y="19"/>
                  </a:lnTo>
                  <a:lnTo>
                    <a:pt x="121" y="32"/>
                  </a:lnTo>
                  <a:lnTo>
                    <a:pt x="128" y="47"/>
                  </a:lnTo>
                  <a:lnTo>
                    <a:pt x="130" y="64"/>
                  </a:lnTo>
                  <a:lnTo>
                    <a:pt x="130" y="258"/>
                  </a:lnTo>
                  <a:lnTo>
                    <a:pt x="128" y="276"/>
                  </a:lnTo>
                  <a:lnTo>
                    <a:pt x="121" y="290"/>
                  </a:lnTo>
                  <a:lnTo>
                    <a:pt x="111" y="304"/>
                  </a:lnTo>
                  <a:lnTo>
                    <a:pt x="98" y="314"/>
                  </a:lnTo>
                  <a:lnTo>
                    <a:pt x="82" y="320"/>
                  </a:lnTo>
                  <a:lnTo>
                    <a:pt x="65" y="322"/>
                  </a:lnTo>
                  <a:lnTo>
                    <a:pt x="48" y="320"/>
                  </a:lnTo>
                  <a:lnTo>
                    <a:pt x="32" y="314"/>
                  </a:lnTo>
                  <a:lnTo>
                    <a:pt x="19" y="304"/>
                  </a:lnTo>
                  <a:lnTo>
                    <a:pt x="8" y="290"/>
                  </a:lnTo>
                  <a:lnTo>
                    <a:pt x="2" y="276"/>
                  </a:lnTo>
                  <a:lnTo>
                    <a:pt x="0" y="258"/>
                  </a:lnTo>
                  <a:lnTo>
                    <a:pt x="0" y="64"/>
                  </a:lnTo>
                  <a:lnTo>
                    <a:pt x="2" y="47"/>
                  </a:lnTo>
                  <a:lnTo>
                    <a:pt x="8" y="32"/>
                  </a:lnTo>
                  <a:lnTo>
                    <a:pt x="19" y="19"/>
                  </a:lnTo>
                  <a:lnTo>
                    <a:pt x="32" y="8"/>
                  </a:lnTo>
                  <a:lnTo>
                    <a:pt x="48" y="2"/>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76" name="Freeform 29"/>
            <p:cNvSpPr>
              <a:spLocks/>
            </p:cNvSpPr>
            <p:nvPr/>
          </p:nvSpPr>
          <p:spPr bwMode="auto">
            <a:xfrm>
              <a:off x="6738938" y="1320800"/>
              <a:ext cx="26987" cy="34925"/>
            </a:xfrm>
            <a:custGeom>
              <a:avLst/>
              <a:gdLst>
                <a:gd name="T0" fmla="*/ 65 w 228"/>
                <a:gd name="T1" fmla="*/ 0 h 298"/>
                <a:gd name="T2" fmla="*/ 82 w 228"/>
                <a:gd name="T3" fmla="*/ 2 h 298"/>
                <a:gd name="T4" fmla="*/ 97 w 228"/>
                <a:gd name="T5" fmla="*/ 9 h 298"/>
                <a:gd name="T6" fmla="*/ 111 w 228"/>
                <a:gd name="T7" fmla="*/ 19 h 298"/>
                <a:gd name="T8" fmla="*/ 121 w 228"/>
                <a:gd name="T9" fmla="*/ 33 h 298"/>
                <a:gd name="T10" fmla="*/ 219 w 228"/>
                <a:gd name="T11" fmla="*/ 201 h 298"/>
                <a:gd name="T12" fmla="*/ 225 w 228"/>
                <a:gd name="T13" fmla="*/ 217 h 298"/>
                <a:gd name="T14" fmla="*/ 228 w 228"/>
                <a:gd name="T15" fmla="*/ 234 h 298"/>
                <a:gd name="T16" fmla="*/ 225 w 228"/>
                <a:gd name="T17" fmla="*/ 250 h 298"/>
                <a:gd name="T18" fmla="*/ 219 w 228"/>
                <a:gd name="T19" fmla="*/ 265 h 298"/>
                <a:gd name="T20" fmla="*/ 209 w 228"/>
                <a:gd name="T21" fmla="*/ 279 h 298"/>
                <a:gd name="T22" fmla="*/ 196 w 228"/>
                <a:gd name="T23" fmla="*/ 290 h 298"/>
                <a:gd name="T24" fmla="*/ 180 w 228"/>
                <a:gd name="T25" fmla="*/ 296 h 298"/>
                <a:gd name="T26" fmla="*/ 163 w 228"/>
                <a:gd name="T27" fmla="*/ 298 h 298"/>
                <a:gd name="T28" fmla="*/ 146 w 228"/>
                <a:gd name="T29" fmla="*/ 296 h 298"/>
                <a:gd name="T30" fmla="*/ 131 w 228"/>
                <a:gd name="T31" fmla="*/ 290 h 298"/>
                <a:gd name="T32" fmla="*/ 117 w 228"/>
                <a:gd name="T33" fmla="*/ 279 h 298"/>
                <a:gd name="T34" fmla="*/ 106 w 228"/>
                <a:gd name="T35" fmla="*/ 265 h 298"/>
                <a:gd name="T36" fmla="*/ 8 w 228"/>
                <a:gd name="T37" fmla="*/ 97 h 298"/>
                <a:gd name="T38" fmla="*/ 2 w 228"/>
                <a:gd name="T39" fmla="*/ 82 h 298"/>
                <a:gd name="T40" fmla="*/ 0 w 228"/>
                <a:gd name="T41" fmla="*/ 65 h 298"/>
                <a:gd name="T42" fmla="*/ 2 w 228"/>
                <a:gd name="T43" fmla="*/ 49 h 298"/>
                <a:gd name="T44" fmla="*/ 8 w 228"/>
                <a:gd name="T45" fmla="*/ 33 h 298"/>
                <a:gd name="T46" fmla="*/ 19 w 228"/>
                <a:gd name="T47" fmla="*/ 20 h 298"/>
                <a:gd name="T48" fmla="*/ 32 w 228"/>
                <a:gd name="T49" fmla="*/ 10 h 298"/>
                <a:gd name="T50" fmla="*/ 49 w 228"/>
                <a:gd name="T51" fmla="*/ 2 h 298"/>
                <a:gd name="T52" fmla="*/ 65 w 228"/>
                <a:gd name="T5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8">
                  <a:moveTo>
                    <a:pt x="65" y="0"/>
                  </a:moveTo>
                  <a:lnTo>
                    <a:pt x="82" y="2"/>
                  </a:lnTo>
                  <a:lnTo>
                    <a:pt x="97" y="9"/>
                  </a:lnTo>
                  <a:lnTo>
                    <a:pt x="111" y="19"/>
                  </a:lnTo>
                  <a:lnTo>
                    <a:pt x="121" y="33"/>
                  </a:lnTo>
                  <a:lnTo>
                    <a:pt x="219" y="201"/>
                  </a:lnTo>
                  <a:lnTo>
                    <a:pt x="225" y="217"/>
                  </a:lnTo>
                  <a:lnTo>
                    <a:pt x="228" y="234"/>
                  </a:lnTo>
                  <a:lnTo>
                    <a:pt x="225" y="250"/>
                  </a:lnTo>
                  <a:lnTo>
                    <a:pt x="219" y="265"/>
                  </a:lnTo>
                  <a:lnTo>
                    <a:pt x="209" y="279"/>
                  </a:lnTo>
                  <a:lnTo>
                    <a:pt x="196" y="290"/>
                  </a:lnTo>
                  <a:lnTo>
                    <a:pt x="180" y="296"/>
                  </a:lnTo>
                  <a:lnTo>
                    <a:pt x="163" y="298"/>
                  </a:lnTo>
                  <a:lnTo>
                    <a:pt x="146" y="296"/>
                  </a:lnTo>
                  <a:lnTo>
                    <a:pt x="131" y="290"/>
                  </a:lnTo>
                  <a:lnTo>
                    <a:pt x="117" y="279"/>
                  </a:lnTo>
                  <a:lnTo>
                    <a:pt x="106" y="265"/>
                  </a:lnTo>
                  <a:lnTo>
                    <a:pt x="8" y="97"/>
                  </a:lnTo>
                  <a:lnTo>
                    <a:pt x="2" y="82"/>
                  </a:lnTo>
                  <a:lnTo>
                    <a:pt x="0" y="65"/>
                  </a:lnTo>
                  <a:lnTo>
                    <a:pt x="2" y="49"/>
                  </a:lnTo>
                  <a:lnTo>
                    <a:pt x="8" y="33"/>
                  </a:lnTo>
                  <a:lnTo>
                    <a:pt x="19" y="20"/>
                  </a:lnTo>
                  <a:lnTo>
                    <a:pt x="32" y="10"/>
                  </a:lnTo>
                  <a:lnTo>
                    <a:pt x="49" y="2"/>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77" name="Freeform 30"/>
            <p:cNvSpPr>
              <a:spLocks/>
            </p:cNvSpPr>
            <p:nvPr/>
          </p:nvSpPr>
          <p:spPr bwMode="auto">
            <a:xfrm>
              <a:off x="6678613" y="1382713"/>
              <a:ext cx="33337" cy="25400"/>
            </a:xfrm>
            <a:custGeom>
              <a:avLst/>
              <a:gdLst>
                <a:gd name="T0" fmla="*/ 65 w 299"/>
                <a:gd name="T1" fmla="*/ 0 h 226"/>
                <a:gd name="T2" fmla="*/ 81 w 299"/>
                <a:gd name="T3" fmla="*/ 2 h 226"/>
                <a:gd name="T4" fmla="*/ 98 w 299"/>
                <a:gd name="T5" fmla="*/ 8 h 226"/>
                <a:gd name="T6" fmla="*/ 267 w 299"/>
                <a:gd name="T7" fmla="*/ 104 h 226"/>
                <a:gd name="T8" fmla="*/ 281 w 299"/>
                <a:gd name="T9" fmla="*/ 116 h 226"/>
                <a:gd name="T10" fmla="*/ 290 w 299"/>
                <a:gd name="T11" fmla="*/ 129 h 226"/>
                <a:gd name="T12" fmla="*/ 297 w 299"/>
                <a:gd name="T13" fmla="*/ 144 h 226"/>
                <a:gd name="T14" fmla="*/ 299 w 299"/>
                <a:gd name="T15" fmla="*/ 160 h 226"/>
                <a:gd name="T16" fmla="*/ 297 w 299"/>
                <a:gd name="T17" fmla="*/ 177 h 226"/>
                <a:gd name="T18" fmla="*/ 290 w 299"/>
                <a:gd name="T19" fmla="*/ 193 h 226"/>
                <a:gd name="T20" fmla="*/ 280 w 299"/>
                <a:gd name="T21" fmla="*/ 207 h 226"/>
                <a:gd name="T22" fmla="*/ 266 w 299"/>
                <a:gd name="T23" fmla="*/ 217 h 226"/>
                <a:gd name="T24" fmla="*/ 250 w 299"/>
                <a:gd name="T25" fmla="*/ 224 h 226"/>
                <a:gd name="T26" fmla="*/ 234 w 299"/>
                <a:gd name="T27" fmla="*/ 226 h 226"/>
                <a:gd name="T28" fmla="*/ 217 w 299"/>
                <a:gd name="T29" fmla="*/ 224 h 226"/>
                <a:gd name="T30" fmla="*/ 201 w 299"/>
                <a:gd name="T31" fmla="*/ 216 h 226"/>
                <a:gd name="T32" fmla="*/ 32 w 299"/>
                <a:gd name="T33" fmla="*/ 120 h 226"/>
                <a:gd name="T34" fmla="*/ 18 w 299"/>
                <a:gd name="T35" fmla="*/ 110 h 226"/>
                <a:gd name="T36" fmla="*/ 8 w 299"/>
                <a:gd name="T37" fmla="*/ 96 h 226"/>
                <a:gd name="T38" fmla="*/ 2 w 299"/>
                <a:gd name="T39" fmla="*/ 81 h 226"/>
                <a:gd name="T40" fmla="*/ 0 w 299"/>
                <a:gd name="T41" fmla="*/ 64 h 226"/>
                <a:gd name="T42" fmla="*/ 2 w 299"/>
                <a:gd name="T43" fmla="*/ 47 h 226"/>
                <a:gd name="T44" fmla="*/ 8 w 299"/>
                <a:gd name="T45" fmla="*/ 31 h 226"/>
                <a:gd name="T46" fmla="*/ 19 w 299"/>
                <a:gd name="T47" fmla="*/ 18 h 226"/>
                <a:gd name="T48" fmla="*/ 33 w 299"/>
                <a:gd name="T49" fmla="*/ 8 h 226"/>
                <a:gd name="T50" fmla="*/ 48 w 299"/>
                <a:gd name="T51" fmla="*/ 2 h 226"/>
                <a:gd name="T52" fmla="*/ 65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65" y="0"/>
                  </a:moveTo>
                  <a:lnTo>
                    <a:pt x="81" y="2"/>
                  </a:lnTo>
                  <a:lnTo>
                    <a:pt x="98" y="8"/>
                  </a:lnTo>
                  <a:lnTo>
                    <a:pt x="267" y="104"/>
                  </a:lnTo>
                  <a:lnTo>
                    <a:pt x="281" y="116"/>
                  </a:lnTo>
                  <a:lnTo>
                    <a:pt x="290" y="129"/>
                  </a:lnTo>
                  <a:lnTo>
                    <a:pt x="297" y="144"/>
                  </a:lnTo>
                  <a:lnTo>
                    <a:pt x="299" y="160"/>
                  </a:lnTo>
                  <a:lnTo>
                    <a:pt x="297" y="177"/>
                  </a:lnTo>
                  <a:lnTo>
                    <a:pt x="290" y="193"/>
                  </a:lnTo>
                  <a:lnTo>
                    <a:pt x="280" y="207"/>
                  </a:lnTo>
                  <a:lnTo>
                    <a:pt x="266" y="217"/>
                  </a:lnTo>
                  <a:lnTo>
                    <a:pt x="250" y="224"/>
                  </a:lnTo>
                  <a:lnTo>
                    <a:pt x="234" y="226"/>
                  </a:lnTo>
                  <a:lnTo>
                    <a:pt x="217" y="224"/>
                  </a:lnTo>
                  <a:lnTo>
                    <a:pt x="201" y="216"/>
                  </a:lnTo>
                  <a:lnTo>
                    <a:pt x="32" y="120"/>
                  </a:lnTo>
                  <a:lnTo>
                    <a:pt x="18" y="110"/>
                  </a:lnTo>
                  <a:lnTo>
                    <a:pt x="8" y="96"/>
                  </a:lnTo>
                  <a:lnTo>
                    <a:pt x="2" y="81"/>
                  </a:lnTo>
                  <a:lnTo>
                    <a:pt x="0" y="64"/>
                  </a:lnTo>
                  <a:lnTo>
                    <a:pt x="2" y="47"/>
                  </a:lnTo>
                  <a:lnTo>
                    <a:pt x="8" y="31"/>
                  </a:lnTo>
                  <a:lnTo>
                    <a:pt x="19" y="18"/>
                  </a:lnTo>
                  <a:lnTo>
                    <a:pt x="33" y="8"/>
                  </a:lnTo>
                  <a:lnTo>
                    <a:pt x="48" y="2"/>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78" name="Freeform 31"/>
            <p:cNvSpPr>
              <a:spLocks/>
            </p:cNvSpPr>
            <p:nvPr/>
          </p:nvSpPr>
          <p:spPr bwMode="auto">
            <a:xfrm>
              <a:off x="6656388" y="1463675"/>
              <a:ext cx="36512" cy="15875"/>
            </a:xfrm>
            <a:custGeom>
              <a:avLst/>
              <a:gdLst>
                <a:gd name="T0" fmla="*/ 65 w 325"/>
                <a:gd name="T1" fmla="*/ 0 h 129"/>
                <a:gd name="T2" fmla="*/ 261 w 325"/>
                <a:gd name="T3" fmla="*/ 0 h 129"/>
                <a:gd name="T4" fmla="*/ 278 w 325"/>
                <a:gd name="T5" fmla="*/ 3 h 129"/>
                <a:gd name="T6" fmla="*/ 294 w 325"/>
                <a:gd name="T7" fmla="*/ 9 h 129"/>
                <a:gd name="T8" fmla="*/ 306 w 325"/>
                <a:gd name="T9" fmla="*/ 19 h 129"/>
                <a:gd name="T10" fmla="*/ 317 w 325"/>
                <a:gd name="T11" fmla="*/ 32 h 129"/>
                <a:gd name="T12" fmla="*/ 323 w 325"/>
                <a:gd name="T13" fmla="*/ 47 h 129"/>
                <a:gd name="T14" fmla="*/ 325 w 325"/>
                <a:gd name="T15" fmla="*/ 65 h 129"/>
                <a:gd name="T16" fmla="*/ 323 w 325"/>
                <a:gd name="T17" fmla="*/ 82 h 129"/>
                <a:gd name="T18" fmla="*/ 317 w 325"/>
                <a:gd name="T19" fmla="*/ 97 h 129"/>
                <a:gd name="T20" fmla="*/ 306 w 325"/>
                <a:gd name="T21" fmla="*/ 110 h 129"/>
                <a:gd name="T22" fmla="*/ 294 w 325"/>
                <a:gd name="T23" fmla="*/ 120 h 129"/>
                <a:gd name="T24" fmla="*/ 278 w 325"/>
                <a:gd name="T25" fmla="*/ 127 h 129"/>
                <a:gd name="T26" fmla="*/ 261 w 325"/>
                <a:gd name="T27" fmla="*/ 129 h 129"/>
                <a:gd name="T28" fmla="*/ 65 w 325"/>
                <a:gd name="T29" fmla="*/ 129 h 129"/>
                <a:gd name="T30" fmla="*/ 48 w 325"/>
                <a:gd name="T31" fmla="*/ 127 h 129"/>
                <a:gd name="T32" fmla="*/ 33 w 325"/>
                <a:gd name="T33" fmla="*/ 120 h 129"/>
                <a:gd name="T34" fmla="*/ 19 w 325"/>
                <a:gd name="T35" fmla="*/ 110 h 129"/>
                <a:gd name="T36" fmla="*/ 10 w 325"/>
                <a:gd name="T37" fmla="*/ 97 h 129"/>
                <a:gd name="T38" fmla="*/ 2 w 325"/>
                <a:gd name="T39" fmla="*/ 82 h 129"/>
                <a:gd name="T40" fmla="*/ 0 w 325"/>
                <a:gd name="T41" fmla="*/ 65 h 129"/>
                <a:gd name="T42" fmla="*/ 2 w 325"/>
                <a:gd name="T43" fmla="*/ 47 h 129"/>
                <a:gd name="T44" fmla="*/ 10 w 325"/>
                <a:gd name="T45" fmla="*/ 32 h 129"/>
                <a:gd name="T46" fmla="*/ 19 w 325"/>
                <a:gd name="T47" fmla="*/ 19 h 129"/>
                <a:gd name="T48" fmla="*/ 33 w 325"/>
                <a:gd name="T49" fmla="*/ 9 h 129"/>
                <a:gd name="T50" fmla="*/ 48 w 325"/>
                <a:gd name="T51" fmla="*/ 3 h 129"/>
                <a:gd name="T52" fmla="*/ 65 w 325"/>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129">
                  <a:moveTo>
                    <a:pt x="65" y="0"/>
                  </a:moveTo>
                  <a:lnTo>
                    <a:pt x="261" y="0"/>
                  </a:lnTo>
                  <a:lnTo>
                    <a:pt x="278" y="3"/>
                  </a:lnTo>
                  <a:lnTo>
                    <a:pt x="294" y="9"/>
                  </a:lnTo>
                  <a:lnTo>
                    <a:pt x="306" y="19"/>
                  </a:lnTo>
                  <a:lnTo>
                    <a:pt x="317" y="32"/>
                  </a:lnTo>
                  <a:lnTo>
                    <a:pt x="323" y="47"/>
                  </a:lnTo>
                  <a:lnTo>
                    <a:pt x="325" y="65"/>
                  </a:lnTo>
                  <a:lnTo>
                    <a:pt x="323" y="82"/>
                  </a:lnTo>
                  <a:lnTo>
                    <a:pt x="317" y="97"/>
                  </a:lnTo>
                  <a:lnTo>
                    <a:pt x="306" y="110"/>
                  </a:lnTo>
                  <a:lnTo>
                    <a:pt x="294" y="120"/>
                  </a:lnTo>
                  <a:lnTo>
                    <a:pt x="278" y="127"/>
                  </a:lnTo>
                  <a:lnTo>
                    <a:pt x="261" y="129"/>
                  </a:lnTo>
                  <a:lnTo>
                    <a:pt x="65" y="129"/>
                  </a:lnTo>
                  <a:lnTo>
                    <a:pt x="48" y="127"/>
                  </a:lnTo>
                  <a:lnTo>
                    <a:pt x="33" y="120"/>
                  </a:lnTo>
                  <a:lnTo>
                    <a:pt x="19" y="110"/>
                  </a:lnTo>
                  <a:lnTo>
                    <a:pt x="10" y="97"/>
                  </a:lnTo>
                  <a:lnTo>
                    <a:pt x="2" y="82"/>
                  </a:lnTo>
                  <a:lnTo>
                    <a:pt x="0" y="65"/>
                  </a:lnTo>
                  <a:lnTo>
                    <a:pt x="2" y="47"/>
                  </a:lnTo>
                  <a:lnTo>
                    <a:pt x="10" y="32"/>
                  </a:lnTo>
                  <a:lnTo>
                    <a:pt x="19" y="19"/>
                  </a:lnTo>
                  <a:lnTo>
                    <a:pt x="33" y="9"/>
                  </a:lnTo>
                  <a:lnTo>
                    <a:pt x="48"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79" name="Freeform 32"/>
            <p:cNvSpPr>
              <a:spLocks/>
            </p:cNvSpPr>
            <p:nvPr/>
          </p:nvSpPr>
          <p:spPr bwMode="auto">
            <a:xfrm>
              <a:off x="6678613" y="1536700"/>
              <a:ext cx="33337" cy="25400"/>
            </a:xfrm>
            <a:custGeom>
              <a:avLst/>
              <a:gdLst>
                <a:gd name="T0" fmla="*/ 234 w 299"/>
                <a:gd name="T1" fmla="*/ 0 h 227"/>
                <a:gd name="T2" fmla="*/ 251 w 299"/>
                <a:gd name="T3" fmla="*/ 3 h 227"/>
                <a:gd name="T4" fmla="*/ 266 w 299"/>
                <a:gd name="T5" fmla="*/ 9 h 227"/>
                <a:gd name="T6" fmla="*/ 280 w 299"/>
                <a:gd name="T7" fmla="*/ 19 h 227"/>
                <a:gd name="T8" fmla="*/ 290 w 299"/>
                <a:gd name="T9" fmla="*/ 33 h 227"/>
                <a:gd name="T10" fmla="*/ 297 w 299"/>
                <a:gd name="T11" fmla="*/ 49 h 227"/>
                <a:gd name="T12" fmla="*/ 299 w 299"/>
                <a:gd name="T13" fmla="*/ 66 h 227"/>
                <a:gd name="T14" fmla="*/ 297 w 299"/>
                <a:gd name="T15" fmla="*/ 82 h 227"/>
                <a:gd name="T16" fmla="*/ 290 w 299"/>
                <a:gd name="T17" fmla="*/ 97 h 227"/>
                <a:gd name="T18" fmla="*/ 280 w 299"/>
                <a:gd name="T19" fmla="*/ 111 h 227"/>
                <a:gd name="T20" fmla="*/ 267 w 299"/>
                <a:gd name="T21" fmla="*/ 122 h 227"/>
                <a:gd name="T22" fmla="*/ 98 w 299"/>
                <a:gd name="T23" fmla="*/ 218 h 227"/>
                <a:gd name="T24" fmla="*/ 82 w 299"/>
                <a:gd name="T25" fmla="*/ 224 h 227"/>
                <a:gd name="T26" fmla="*/ 65 w 299"/>
                <a:gd name="T27" fmla="*/ 227 h 227"/>
                <a:gd name="T28" fmla="*/ 48 w 299"/>
                <a:gd name="T29" fmla="*/ 224 h 227"/>
                <a:gd name="T30" fmla="*/ 33 w 299"/>
                <a:gd name="T31" fmla="*/ 219 h 227"/>
                <a:gd name="T32" fmla="*/ 19 w 299"/>
                <a:gd name="T33" fmla="*/ 208 h 227"/>
                <a:gd name="T34" fmla="*/ 8 w 299"/>
                <a:gd name="T35" fmla="*/ 195 h 227"/>
                <a:gd name="T36" fmla="*/ 2 w 299"/>
                <a:gd name="T37" fmla="*/ 179 h 227"/>
                <a:gd name="T38" fmla="*/ 0 w 299"/>
                <a:gd name="T39" fmla="*/ 162 h 227"/>
                <a:gd name="T40" fmla="*/ 2 w 299"/>
                <a:gd name="T41" fmla="*/ 146 h 227"/>
                <a:gd name="T42" fmla="*/ 8 w 299"/>
                <a:gd name="T43" fmla="*/ 130 h 227"/>
                <a:gd name="T44" fmla="*/ 18 w 299"/>
                <a:gd name="T45" fmla="*/ 117 h 227"/>
                <a:gd name="T46" fmla="*/ 32 w 299"/>
                <a:gd name="T47" fmla="*/ 107 h 227"/>
                <a:gd name="T48" fmla="*/ 201 w 299"/>
                <a:gd name="T49" fmla="*/ 10 h 227"/>
                <a:gd name="T50" fmla="*/ 218 w 299"/>
                <a:gd name="T51" fmla="*/ 2 h 227"/>
                <a:gd name="T52" fmla="*/ 234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234" y="0"/>
                  </a:moveTo>
                  <a:lnTo>
                    <a:pt x="251" y="3"/>
                  </a:lnTo>
                  <a:lnTo>
                    <a:pt x="266" y="9"/>
                  </a:lnTo>
                  <a:lnTo>
                    <a:pt x="280" y="19"/>
                  </a:lnTo>
                  <a:lnTo>
                    <a:pt x="290" y="33"/>
                  </a:lnTo>
                  <a:lnTo>
                    <a:pt x="297" y="49"/>
                  </a:lnTo>
                  <a:lnTo>
                    <a:pt x="299" y="66"/>
                  </a:lnTo>
                  <a:lnTo>
                    <a:pt x="297" y="82"/>
                  </a:lnTo>
                  <a:lnTo>
                    <a:pt x="290" y="97"/>
                  </a:lnTo>
                  <a:lnTo>
                    <a:pt x="280" y="111"/>
                  </a:lnTo>
                  <a:lnTo>
                    <a:pt x="267" y="122"/>
                  </a:lnTo>
                  <a:lnTo>
                    <a:pt x="98" y="218"/>
                  </a:lnTo>
                  <a:lnTo>
                    <a:pt x="82" y="224"/>
                  </a:lnTo>
                  <a:lnTo>
                    <a:pt x="65" y="227"/>
                  </a:lnTo>
                  <a:lnTo>
                    <a:pt x="48" y="224"/>
                  </a:lnTo>
                  <a:lnTo>
                    <a:pt x="33" y="219"/>
                  </a:lnTo>
                  <a:lnTo>
                    <a:pt x="19" y="208"/>
                  </a:lnTo>
                  <a:lnTo>
                    <a:pt x="8" y="195"/>
                  </a:lnTo>
                  <a:lnTo>
                    <a:pt x="2" y="179"/>
                  </a:lnTo>
                  <a:lnTo>
                    <a:pt x="0" y="162"/>
                  </a:lnTo>
                  <a:lnTo>
                    <a:pt x="2" y="146"/>
                  </a:lnTo>
                  <a:lnTo>
                    <a:pt x="8" y="130"/>
                  </a:lnTo>
                  <a:lnTo>
                    <a:pt x="18" y="117"/>
                  </a:lnTo>
                  <a:lnTo>
                    <a:pt x="32" y="107"/>
                  </a:lnTo>
                  <a:lnTo>
                    <a:pt x="201" y="10"/>
                  </a:lnTo>
                  <a:lnTo>
                    <a:pt x="218" y="2"/>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80" name="Freeform 33"/>
            <p:cNvSpPr>
              <a:spLocks/>
            </p:cNvSpPr>
            <p:nvPr/>
          </p:nvSpPr>
          <p:spPr bwMode="auto">
            <a:xfrm>
              <a:off x="6946900" y="1536700"/>
              <a:ext cx="34925" cy="25400"/>
            </a:xfrm>
            <a:custGeom>
              <a:avLst/>
              <a:gdLst>
                <a:gd name="T0" fmla="*/ 65 w 299"/>
                <a:gd name="T1" fmla="*/ 0 h 227"/>
                <a:gd name="T2" fmla="*/ 82 w 299"/>
                <a:gd name="T3" fmla="*/ 2 h 227"/>
                <a:gd name="T4" fmla="*/ 98 w 299"/>
                <a:gd name="T5" fmla="*/ 10 h 227"/>
                <a:gd name="T6" fmla="*/ 267 w 299"/>
                <a:gd name="T7" fmla="*/ 107 h 227"/>
                <a:gd name="T8" fmla="*/ 281 w 299"/>
                <a:gd name="T9" fmla="*/ 117 h 227"/>
                <a:gd name="T10" fmla="*/ 290 w 299"/>
                <a:gd name="T11" fmla="*/ 130 h 227"/>
                <a:gd name="T12" fmla="*/ 297 w 299"/>
                <a:gd name="T13" fmla="*/ 146 h 227"/>
                <a:gd name="T14" fmla="*/ 299 w 299"/>
                <a:gd name="T15" fmla="*/ 162 h 227"/>
                <a:gd name="T16" fmla="*/ 297 w 299"/>
                <a:gd name="T17" fmla="*/ 179 h 227"/>
                <a:gd name="T18" fmla="*/ 290 w 299"/>
                <a:gd name="T19" fmla="*/ 195 h 227"/>
                <a:gd name="T20" fmla="*/ 280 w 299"/>
                <a:gd name="T21" fmla="*/ 208 h 227"/>
                <a:gd name="T22" fmla="*/ 266 w 299"/>
                <a:gd name="T23" fmla="*/ 219 h 227"/>
                <a:gd name="T24" fmla="*/ 251 w 299"/>
                <a:gd name="T25" fmla="*/ 224 h 227"/>
                <a:gd name="T26" fmla="*/ 234 w 299"/>
                <a:gd name="T27" fmla="*/ 227 h 227"/>
                <a:gd name="T28" fmla="*/ 217 w 299"/>
                <a:gd name="T29" fmla="*/ 224 h 227"/>
                <a:gd name="T30" fmla="*/ 201 w 299"/>
                <a:gd name="T31" fmla="*/ 218 h 227"/>
                <a:gd name="T32" fmla="*/ 32 w 299"/>
                <a:gd name="T33" fmla="*/ 122 h 227"/>
                <a:gd name="T34" fmla="*/ 19 w 299"/>
                <a:gd name="T35" fmla="*/ 111 h 227"/>
                <a:gd name="T36" fmla="*/ 8 w 299"/>
                <a:gd name="T37" fmla="*/ 97 h 227"/>
                <a:gd name="T38" fmla="*/ 2 w 299"/>
                <a:gd name="T39" fmla="*/ 82 h 227"/>
                <a:gd name="T40" fmla="*/ 0 w 299"/>
                <a:gd name="T41" fmla="*/ 66 h 227"/>
                <a:gd name="T42" fmla="*/ 2 w 299"/>
                <a:gd name="T43" fmla="*/ 49 h 227"/>
                <a:gd name="T44" fmla="*/ 8 w 299"/>
                <a:gd name="T45" fmla="*/ 33 h 227"/>
                <a:gd name="T46" fmla="*/ 19 w 299"/>
                <a:gd name="T47" fmla="*/ 19 h 227"/>
                <a:gd name="T48" fmla="*/ 33 w 299"/>
                <a:gd name="T49" fmla="*/ 9 h 227"/>
                <a:gd name="T50" fmla="*/ 48 w 299"/>
                <a:gd name="T51" fmla="*/ 3 h 227"/>
                <a:gd name="T52" fmla="*/ 65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65" y="0"/>
                  </a:moveTo>
                  <a:lnTo>
                    <a:pt x="82" y="2"/>
                  </a:lnTo>
                  <a:lnTo>
                    <a:pt x="98" y="10"/>
                  </a:lnTo>
                  <a:lnTo>
                    <a:pt x="267" y="107"/>
                  </a:lnTo>
                  <a:lnTo>
                    <a:pt x="281" y="117"/>
                  </a:lnTo>
                  <a:lnTo>
                    <a:pt x="290" y="130"/>
                  </a:lnTo>
                  <a:lnTo>
                    <a:pt x="297" y="146"/>
                  </a:lnTo>
                  <a:lnTo>
                    <a:pt x="299" y="162"/>
                  </a:lnTo>
                  <a:lnTo>
                    <a:pt x="297" y="179"/>
                  </a:lnTo>
                  <a:lnTo>
                    <a:pt x="290" y="195"/>
                  </a:lnTo>
                  <a:lnTo>
                    <a:pt x="280" y="208"/>
                  </a:lnTo>
                  <a:lnTo>
                    <a:pt x="266" y="219"/>
                  </a:lnTo>
                  <a:lnTo>
                    <a:pt x="251" y="224"/>
                  </a:lnTo>
                  <a:lnTo>
                    <a:pt x="234" y="227"/>
                  </a:lnTo>
                  <a:lnTo>
                    <a:pt x="217" y="224"/>
                  </a:lnTo>
                  <a:lnTo>
                    <a:pt x="201" y="218"/>
                  </a:lnTo>
                  <a:lnTo>
                    <a:pt x="32" y="122"/>
                  </a:lnTo>
                  <a:lnTo>
                    <a:pt x="19" y="111"/>
                  </a:lnTo>
                  <a:lnTo>
                    <a:pt x="8" y="97"/>
                  </a:lnTo>
                  <a:lnTo>
                    <a:pt x="2" y="82"/>
                  </a:lnTo>
                  <a:lnTo>
                    <a:pt x="0" y="66"/>
                  </a:lnTo>
                  <a:lnTo>
                    <a:pt x="2" y="49"/>
                  </a:lnTo>
                  <a:lnTo>
                    <a:pt x="8" y="33"/>
                  </a:lnTo>
                  <a:lnTo>
                    <a:pt x="19" y="19"/>
                  </a:lnTo>
                  <a:lnTo>
                    <a:pt x="33" y="9"/>
                  </a:lnTo>
                  <a:lnTo>
                    <a:pt x="48"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81" name="Freeform 34"/>
            <p:cNvSpPr>
              <a:spLocks/>
            </p:cNvSpPr>
            <p:nvPr/>
          </p:nvSpPr>
          <p:spPr bwMode="auto">
            <a:xfrm>
              <a:off x="6965950" y="1463675"/>
              <a:ext cx="38100" cy="15875"/>
            </a:xfrm>
            <a:custGeom>
              <a:avLst/>
              <a:gdLst>
                <a:gd name="T0" fmla="*/ 65 w 326"/>
                <a:gd name="T1" fmla="*/ 0 h 129"/>
                <a:gd name="T2" fmla="*/ 261 w 326"/>
                <a:gd name="T3" fmla="*/ 0 h 129"/>
                <a:gd name="T4" fmla="*/ 278 w 326"/>
                <a:gd name="T5" fmla="*/ 3 h 129"/>
                <a:gd name="T6" fmla="*/ 294 w 326"/>
                <a:gd name="T7" fmla="*/ 9 h 129"/>
                <a:gd name="T8" fmla="*/ 306 w 326"/>
                <a:gd name="T9" fmla="*/ 19 h 129"/>
                <a:gd name="T10" fmla="*/ 316 w 326"/>
                <a:gd name="T11" fmla="*/ 32 h 129"/>
                <a:gd name="T12" fmla="*/ 324 w 326"/>
                <a:gd name="T13" fmla="*/ 47 h 129"/>
                <a:gd name="T14" fmla="*/ 326 w 326"/>
                <a:gd name="T15" fmla="*/ 65 h 129"/>
                <a:gd name="T16" fmla="*/ 324 w 326"/>
                <a:gd name="T17" fmla="*/ 82 h 129"/>
                <a:gd name="T18" fmla="*/ 316 w 326"/>
                <a:gd name="T19" fmla="*/ 97 h 129"/>
                <a:gd name="T20" fmla="*/ 306 w 326"/>
                <a:gd name="T21" fmla="*/ 110 h 129"/>
                <a:gd name="T22" fmla="*/ 294 w 326"/>
                <a:gd name="T23" fmla="*/ 120 h 129"/>
                <a:gd name="T24" fmla="*/ 278 w 326"/>
                <a:gd name="T25" fmla="*/ 127 h 129"/>
                <a:gd name="T26" fmla="*/ 261 w 326"/>
                <a:gd name="T27" fmla="*/ 129 h 129"/>
                <a:gd name="T28" fmla="*/ 65 w 326"/>
                <a:gd name="T29" fmla="*/ 129 h 129"/>
                <a:gd name="T30" fmla="*/ 48 w 326"/>
                <a:gd name="T31" fmla="*/ 127 h 129"/>
                <a:gd name="T32" fmla="*/ 32 w 326"/>
                <a:gd name="T33" fmla="*/ 120 h 129"/>
                <a:gd name="T34" fmla="*/ 19 w 326"/>
                <a:gd name="T35" fmla="*/ 110 h 129"/>
                <a:gd name="T36" fmla="*/ 9 w 326"/>
                <a:gd name="T37" fmla="*/ 97 h 129"/>
                <a:gd name="T38" fmla="*/ 2 w 326"/>
                <a:gd name="T39" fmla="*/ 82 h 129"/>
                <a:gd name="T40" fmla="*/ 0 w 326"/>
                <a:gd name="T41" fmla="*/ 65 h 129"/>
                <a:gd name="T42" fmla="*/ 2 w 326"/>
                <a:gd name="T43" fmla="*/ 47 h 129"/>
                <a:gd name="T44" fmla="*/ 9 w 326"/>
                <a:gd name="T45" fmla="*/ 32 h 129"/>
                <a:gd name="T46" fmla="*/ 19 w 326"/>
                <a:gd name="T47" fmla="*/ 19 h 129"/>
                <a:gd name="T48" fmla="*/ 32 w 326"/>
                <a:gd name="T49" fmla="*/ 9 h 129"/>
                <a:gd name="T50" fmla="*/ 48 w 326"/>
                <a:gd name="T51" fmla="*/ 3 h 129"/>
                <a:gd name="T52" fmla="*/ 65 w 326"/>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6" h="129">
                  <a:moveTo>
                    <a:pt x="65" y="0"/>
                  </a:moveTo>
                  <a:lnTo>
                    <a:pt x="261" y="0"/>
                  </a:lnTo>
                  <a:lnTo>
                    <a:pt x="278" y="3"/>
                  </a:lnTo>
                  <a:lnTo>
                    <a:pt x="294" y="9"/>
                  </a:lnTo>
                  <a:lnTo>
                    <a:pt x="306" y="19"/>
                  </a:lnTo>
                  <a:lnTo>
                    <a:pt x="316" y="32"/>
                  </a:lnTo>
                  <a:lnTo>
                    <a:pt x="324" y="47"/>
                  </a:lnTo>
                  <a:lnTo>
                    <a:pt x="326" y="65"/>
                  </a:lnTo>
                  <a:lnTo>
                    <a:pt x="324" y="82"/>
                  </a:lnTo>
                  <a:lnTo>
                    <a:pt x="316" y="97"/>
                  </a:lnTo>
                  <a:lnTo>
                    <a:pt x="306" y="110"/>
                  </a:lnTo>
                  <a:lnTo>
                    <a:pt x="294" y="120"/>
                  </a:lnTo>
                  <a:lnTo>
                    <a:pt x="278" y="127"/>
                  </a:lnTo>
                  <a:lnTo>
                    <a:pt x="261" y="129"/>
                  </a:lnTo>
                  <a:lnTo>
                    <a:pt x="65" y="129"/>
                  </a:lnTo>
                  <a:lnTo>
                    <a:pt x="48" y="127"/>
                  </a:lnTo>
                  <a:lnTo>
                    <a:pt x="32" y="120"/>
                  </a:lnTo>
                  <a:lnTo>
                    <a:pt x="19" y="110"/>
                  </a:lnTo>
                  <a:lnTo>
                    <a:pt x="9" y="97"/>
                  </a:lnTo>
                  <a:lnTo>
                    <a:pt x="2" y="82"/>
                  </a:lnTo>
                  <a:lnTo>
                    <a:pt x="0" y="65"/>
                  </a:lnTo>
                  <a:lnTo>
                    <a:pt x="2" y="47"/>
                  </a:lnTo>
                  <a:lnTo>
                    <a:pt x="9" y="32"/>
                  </a:lnTo>
                  <a:lnTo>
                    <a:pt x="19" y="19"/>
                  </a:lnTo>
                  <a:lnTo>
                    <a:pt x="32" y="9"/>
                  </a:lnTo>
                  <a:lnTo>
                    <a:pt x="48"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82" name="Freeform 35"/>
            <p:cNvSpPr>
              <a:spLocks/>
            </p:cNvSpPr>
            <p:nvPr/>
          </p:nvSpPr>
          <p:spPr bwMode="auto">
            <a:xfrm>
              <a:off x="6946900" y="1382713"/>
              <a:ext cx="34925" cy="25400"/>
            </a:xfrm>
            <a:custGeom>
              <a:avLst/>
              <a:gdLst>
                <a:gd name="T0" fmla="*/ 234 w 299"/>
                <a:gd name="T1" fmla="*/ 0 h 226"/>
                <a:gd name="T2" fmla="*/ 251 w 299"/>
                <a:gd name="T3" fmla="*/ 2 h 226"/>
                <a:gd name="T4" fmla="*/ 266 w 299"/>
                <a:gd name="T5" fmla="*/ 8 h 226"/>
                <a:gd name="T6" fmla="*/ 280 w 299"/>
                <a:gd name="T7" fmla="*/ 18 h 226"/>
                <a:gd name="T8" fmla="*/ 290 w 299"/>
                <a:gd name="T9" fmla="*/ 31 h 226"/>
                <a:gd name="T10" fmla="*/ 297 w 299"/>
                <a:gd name="T11" fmla="*/ 47 h 226"/>
                <a:gd name="T12" fmla="*/ 299 w 299"/>
                <a:gd name="T13" fmla="*/ 64 h 226"/>
                <a:gd name="T14" fmla="*/ 297 w 299"/>
                <a:gd name="T15" fmla="*/ 81 h 226"/>
                <a:gd name="T16" fmla="*/ 290 w 299"/>
                <a:gd name="T17" fmla="*/ 96 h 226"/>
                <a:gd name="T18" fmla="*/ 281 w 299"/>
                <a:gd name="T19" fmla="*/ 110 h 226"/>
                <a:gd name="T20" fmla="*/ 267 w 299"/>
                <a:gd name="T21" fmla="*/ 120 h 226"/>
                <a:gd name="T22" fmla="*/ 98 w 299"/>
                <a:gd name="T23" fmla="*/ 216 h 226"/>
                <a:gd name="T24" fmla="*/ 82 w 299"/>
                <a:gd name="T25" fmla="*/ 224 h 226"/>
                <a:gd name="T26" fmla="*/ 65 w 299"/>
                <a:gd name="T27" fmla="*/ 226 h 226"/>
                <a:gd name="T28" fmla="*/ 49 w 299"/>
                <a:gd name="T29" fmla="*/ 224 h 226"/>
                <a:gd name="T30" fmla="*/ 33 w 299"/>
                <a:gd name="T31" fmla="*/ 217 h 226"/>
                <a:gd name="T32" fmla="*/ 19 w 299"/>
                <a:gd name="T33" fmla="*/ 207 h 226"/>
                <a:gd name="T34" fmla="*/ 8 w 299"/>
                <a:gd name="T35" fmla="*/ 193 h 226"/>
                <a:gd name="T36" fmla="*/ 2 w 299"/>
                <a:gd name="T37" fmla="*/ 177 h 226"/>
                <a:gd name="T38" fmla="*/ 0 w 299"/>
                <a:gd name="T39" fmla="*/ 160 h 226"/>
                <a:gd name="T40" fmla="*/ 2 w 299"/>
                <a:gd name="T41" fmla="*/ 144 h 226"/>
                <a:gd name="T42" fmla="*/ 8 w 299"/>
                <a:gd name="T43" fmla="*/ 129 h 226"/>
                <a:gd name="T44" fmla="*/ 19 w 299"/>
                <a:gd name="T45" fmla="*/ 116 h 226"/>
                <a:gd name="T46" fmla="*/ 32 w 299"/>
                <a:gd name="T47" fmla="*/ 104 h 226"/>
                <a:gd name="T48" fmla="*/ 201 w 299"/>
                <a:gd name="T49" fmla="*/ 8 h 226"/>
                <a:gd name="T50" fmla="*/ 218 w 299"/>
                <a:gd name="T51" fmla="*/ 2 h 226"/>
                <a:gd name="T52" fmla="*/ 234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234" y="0"/>
                  </a:moveTo>
                  <a:lnTo>
                    <a:pt x="251" y="2"/>
                  </a:lnTo>
                  <a:lnTo>
                    <a:pt x="266" y="8"/>
                  </a:lnTo>
                  <a:lnTo>
                    <a:pt x="280" y="18"/>
                  </a:lnTo>
                  <a:lnTo>
                    <a:pt x="290" y="31"/>
                  </a:lnTo>
                  <a:lnTo>
                    <a:pt x="297" y="47"/>
                  </a:lnTo>
                  <a:lnTo>
                    <a:pt x="299" y="64"/>
                  </a:lnTo>
                  <a:lnTo>
                    <a:pt x="297" y="81"/>
                  </a:lnTo>
                  <a:lnTo>
                    <a:pt x="290" y="96"/>
                  </a:lnTo>
                  <a:lnTo>
                    <a:pt x="281" y="110"/>
                  </a:lnTo>
                  <a:lnTo>
                    <a:pt x="267" y="120"/>
                  </a:lnTo>
                  <a:lnTo>
                    <a:pt x="98" y="216"/>
                  </a:lnTo>
                  <a:lnTo>
                    <a:pt x="82" y="224"/>
                  </a:lnTo>
                  <a:lnTo>
                    <a:pt x="65" y="226"/>
                  </a:lnTo>
                  <a:lnTo>
                    <a:pt x="49" y="224"/>
                  </a:lnTo>
                  <a:lnTo>
                    <a:pt x="33" y="217"/>
                  </a:lnTo>
                  <a:lnTo>
                    <a:pt x="19" y="207"/>
                  </a:lnTo>
                  <a:lnTo>
                    <a:pt x="8" y="193"/>
                  </a:lnTo>
                  <a:lnTo>
                    <a:pt x="2" y="177"/>
                  </a:lnTo>
                  <a:lnTo>
                    <a:pt x="0" y="160"/>
                  </a:lnTo>
                  <a:lnTo>
                    <a:pt x="2" y="144"/>
                  </a:lnTo>
                  <a:lnTo>
                    <a:pt x="8" y="129"/>
                  </a:lnTo>
                  <a:lnTo>
                    <a:pt x="19" y="116"/>
                  </a:lnTo>
                  <a:lnTo>
                    <a:pt x="32" y="104"/>
                  </a:lnTo>
                  <a:lnTo>
                    <a:pt x="201" y="8"/>
                  </a:lnTo>
                  <a:lnTo>
                    <a:pt x="218" y="2"/>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83" name="Freeform 36"/>
            <p:cNvSpPr>
              <a:spLocks/>
            </p:cNvSpPr>
            <p:nvPr/>
          </p:nvSpPr>
          <p:spPr bwMode="auto">
            <a:xfrm>
              <a:off x="6894513" y="1320800"/>
              <a:ext cx="25400" cy="34925"/>
            </a:xfrm>
            <a:custGeom>
              <a:avLst/>
              <a:gdLst>
                <a:gd name="T0" fmla="*/ 162 w 228"/>
                <a:gd name="T1" fmla="*/ 0 h 297"/>
                <a:gd name="T2" fmla="*/ 179 w 228"/>
                <a:gd name="T3" fmla="*/ 2 h 297"/>
                <a:gd name="T4" fmla="*/ 195 w 228"/>
                <a:gd name="T5" fmla="*/ 10 h 297"/>
                <a:gd name="T6" fmla="*/ 209 w 228"/>
                <a:gd name="T7" fmla="*/ 20 h 297"/>
                <a:gd name="T8" fmla="*/ 219 w 228"/>
                <a:gd name="T9" fmla="*/ 33 h 297"/>
                <a:gd name="T10" fmla="*/ 226 w 228"/>
                <a:gd name="T11" fmla="*/ 49 h 297"/>
                <a:gd name="T12" fmla="*/ 228 w 228"/>
                <a:gd name="T13" fmla="*/ 65 h 297"/>
                <a:gd name="T14" fmla="*/ 226 w 228"/>
                <a:gd name="T15" fmla="*/ 82 h 297"/>
                <a:gd name="T16" fmla="*/ 219 w 228"/>
                <a:gd name="T17" fmla="*/ 97 h 297"/>
                <a:gd name="T18" fmla="*/ 121 w 228"/>
                <a:gd name="T19" fmla="*/ 265 h 297"/>
                <a:gd name="T20" fmla="*/ 111 w 228"/>
                <a:gd name="T21" fmla="*/ 279 h 297"/>
                <a:gd name="T22" fmla="*/ 97 w 228"/>
                <a:gd name="T23" fmla="*/ 290 h 297"/>
                <a:gd name="T24" fmla="*/ 82 w 228"/>
                <a:gd name="T25" fmla="*/ 295 h 297"/>
                <a:gd name="T26" fmla="*/ 65 w 228"/>
                <a:gd name="T27" fmla="*/ 297 h 297"/>
                <a:gd name="T28" fmla="*/ 49 w 228"/>
                <a:gd name="T29" fmla="*/ 295 h 297"/>
                <a:gd name="T30" fmla="*/ 33 w 228"/>
                <a:gd name="T31" fmla="*/ 289 h 297"/>
                <a:gd name="T32" fmla="*/ 18 w 228"/>
                <a:gd name="T33" fmla="*/ 278 h 297"/>
                <a:gd name="T34" fmla="*/ 9 w 228"/>
                <a:gd name="T35" fmla="*/ 265 h 297"/>
                <a:gd name="T36" fmla="*/ 2 w 228"/>
                <a:gd name="T37" fmla="*/ 250 h 297"/>
                <a:gd name="T38" fmla="*/ 0 w 228"/>
                <a:gd name="T39" fmla="*/ 234 h 297"/>
                <a:gd name="T40" fmla="*/ 2 w 228"/>
                <a:gd name="T41" fmla="*/ 217 h 297"/>
                <a:gd name="T42" fmla="*/ 9 w 228"/>
                <a:gd name="T43" fmla="*/ 201 h 297"/>
                <a:gd name="T44" fmla="*/ 106 w 228"/>
                <a:gd name="T45" fmla="*/ 33 h 297"/>
                <a:gd name="T46" fmla="*/ 117 w 228"/>
                <a:gd name="T47" fmla="*/ 19 h 297"/>
                <a:gd name="T48" fmla="*/ 131 w 228"/>
                <a:gd name="T49" fmla="*/ 9 h 297"/>
                <a:gd name="T50" fmla="*/ 146 w 228"/>
                <a:gd name="T51" fmla="*/ 2 h 297"/>
                <a:gd name="T52" fmla="*/ 162 w 228"/>
                <a:gd name="T5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7">
                  <a:moveTo>
                    <a:pt x="162" y="0"/>
                  </a:moveTo>
                  <a:lnTo>
                    <a:pt x="179" y="2"/>
                  </a:lnTo>
                  <a:lnTo>
                    <a:pt x="195" y="10"/>
                  </a:lnTo>
                  <a:lnTo>
                    <a:pt x="209" y="20"/>
                  </a:lnTo>
                  <a:lnTo>
                    <a:pt x="219" y="33"/>
                  </a:lnTo>
                  <a:lnTo>
                    <a:pt x="226" y="49"/>
                  </a:lnTo>
                  <a:lnTo>
                    <a:pt x="228" y="65"/>
                  </a:lnTo>
                  <a:lnTo>
                    <a:pt x="226" y="82"/>
                  </a:lnTo>
                  <a:lnTo>
                    <a:pt x="219" y="97"/>
                  </a:lnTo>
                  <a:lnTo>
                    <a:pt x="121" y="265"/>
                  </a:lnTo>
                  <a:lnTo>
                    <a:pt x="111" y="279"/>
                  </a:lnTo>
                  <a:lnTo>
                    <a:pt x="97" y="290"/>
                  </a:lnTo>
                  <a:lnTo>
                    <a:pt x="82" y="295"/>
                  </a:lnTo>
                  <a:lnTo>
                    <a:pt x="65" y="297"/>
                  </a:lnTo>
                  <a:lnTo>
                    <a:pt x="49" y="295"/>
                  </a:lnTo>
                  <a:lnTo>
                    <a:pt x="33" y="289"/>
                  </a:lnTo>
                  <a:lnTo>
                    <a:pt x="18" y="278"/>
                  </a:lnTo>
                  <a:lnTo>
                    <a:pt x="9" y="265"/>
                  </a:lnTo>
                  <a:lnTo>
                    <a:pt x="2" y="250"/>
                  </a:lnTo>
                  <a:lnTo>
                    <a:pt x="0" y="234"/>
                  </a:lnTo>
                  <a:lnTo>
                    <a:pt x="2" y="217"/>
                  </a:lnTo>
                  <a:lnTo>
                    <a:pt x="9" y="201"/>
                  </a:lnTo>
                  <a:lnTo>
                    <a:pt x="106" y="33"/>
                  </a:lnTo>
                  <a:lnTo>
                    <a:pt x="117" y="19"/>
                  </a:lnTo>
                  <a:lnTo>
                    <a:pt x="131" y="9"/>
                  </a:lnTo>
                  <a:lnTo>
                    <a:pt x="146" y="2"/>
                  </a:lnTo>
                  <a:lnTo>
                    <a:pt x="1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84" name="Freeform 37"/>
            <p:cNvSpPr>
              <a:spLocks/>
            </p:cNvSpPr>
            <p:nvPr/>
          </p:nvSpPr>
          <p:spPr bwMode="auto">
            <a:xfrm>
              <a:off x="6811963" y="1409700"/>
              <a:ext cx="34925" cy="114300"/>
            </a:xfrm>
            <a:custGeom>
              <a:avLst/>
              <a:gdLst>
                <a:gd name="T0" fmla="*/ 157 w 313"/>
                <a:gd name="T1" fmla="*/ 0 h 1007"/>
                <a:gd name="T2" fmla="*/ 189 w 313"/>
                <a:gd name="T3" fmla="*/ 2 h 1007"/>
                <a:gd name="T4" fmla="*/ 216 w 313"/>
                <a:gd name="T5" fmla="*/ 7 h 1007"/>
                <a:gd name="T6" fmla="*/ 242 w 313"/>
                <a:gd name="T7" fmla="*/ 17 h 1007"/>
                <a:gd name="T8" fmla="*/ 263 w 313"/>
                <a:gd name="T9" fmla="*/ 31 h 1007"/>
                <a:gd name="T10" fmla="*/ 281 w 313"/>
                <a:gd name="T11" fmla="*/ 48 h 1007"/>
                <a:gd name="T12" fmla="*/ 295 w 313"/>
                <a:gd name="T13" fmla="*/ 68 h 1007"/>
                <a:gd name="T14" fmla="*/ 306 w 313"/>
                <a:gd name="T15" fmla="*/ 92 h 1007"/>
                <a:gd name="T16" fmla="*/ 311 w 313"/>
                <a:gd name="T17" fmla="*/ 120 h 1007"/>
                <a:gd name="T18" fmla="*/ 313 w 313"/>
                <a:gd name="T19" fmla="*/ 152 h 1007"/>
                <a:gd name="T20" fmla="*/ 313 w 313"/>
                <a:gd name="T21" fmla="*/ 380 h 1007"/>
                <a:gd name="T22" fmla="*/ 312 w 313"/>
                <a:gd name="T23" fmla="*/ 411 h 1007"/>
                <a:gd name="T24" fmla="*/ 309 w 313"/>
                <a:gd name="T25" fmla="*/ 442 h 1007"/>
                <a:gd name="T26" fmla="*/ 306 w 313"/>
                <a:gd name="T27" fmla="*/ 473 h 1007"/>
                <a:gd name="T28" fmla="*/ 244 w 313"/>
                <a:gd name="T29" fmla="*/ 934 h 1007"/>
                <a:gd name="T30" fmla="*/ 240 w 313"/>
                <a:gd name="T31" fmla="*/ 956 h 1007"/>
                <a:gd name="T32" fmla="*/ 232 w 313"/>
                <a:gd name="T33" fmla="*/ 974 h 1007"/>
                <a:gd name="T34" fmla="*/ 223 w 313"/>
                <a:gd name="T35" fmla="*/ 987 h 1007"/>
                <a:gd name="T36" fmla="*/ 210 w 313"/>
                <a:gd name="T37" fmla="*/ 996 h 1007"/>
                <a:gd name="T38" fmla="*/ 195 w 313"/>
                <a:gd name="T39" fmla="*/ 1002 h 1007"/>
                <a:gd name="T40" fmla="*/ 177 w 313"/>
                <a:gd name="T41" fmla="*/ 1006 h 1007"/>
                <a:gd name="T42" fmla="*/ 157 w 313"/>
                <a:gd name="T43" fmla="*/ 1007 h 1007"/>
                <a:gd name="T44" fmla="*/ 137 w 313"/>
                <a:gd name="T45" fmla="*/ 1006 h 1007"/>
                <a:gd name="T46" fmla="*/ 118 w 313"/>
                <a:gd name="T47" fmla="*/ 1002 h 1007"/>
                <a:gd name="T48" fmla="*/ 104 w 313"/>
                <a:gd name="T49" fmla="*/ 996 h 1007"/>
                <a:gd name="T50" fmla="*/ 91 w 313"/>
                <a:gd name="T51" fmla="*/ 987 h 1007"/>
                <a:gd name="T52" fmla="*/ 81 w 313"/>
                <a:gd name="T53" fmla="*/ 974 h 1007"/>
                <a:gd name="T54" fmla="*/ 74 w 313"/>
                <a:gd name="T55" fmla="*/ 956 h 1007"/>
                <a:gd name="T56" fmla="*/ 70 w 313"/>
                <a:gd name="T57" fmla="*/ 934 h 1007"/>
                <a:gd name="T58" fmla="*/ 8 w 313"/>
                <a:gd name="T59" fmla="*/ 473 h 1007"/>
                <a:gd name="T60" fmla="*/ 5 w 313"/>
                <a:gd name="T61" fmla="*/ 442 h 1007"/>
                <a:gd name="T62" fmla="*/ 1 w 313"/>
                <a:gd name="T63" fmla="*/ 411 h 1007"/>
                <a:gd name="T64" fmla="*/ 0 w 313"/>
                <a:gd name="T65" fmla="*/ 380 h 1007"/>
                <a:gd name="T66" fmla="*/ 0 w 313"/>
                <a:gd name="T67" fmla="*/ 152 h 1007"/>
                <a:gd name="T68" fmla="*/ 3 w 313"/>
                <a:gd name="T69" fmla="*/ 120 h 1007"/>
                <a:gd name="T70" fmla="*/ 8 w 313"/>
                <a:gd name="T71" fmla="*/ 92 h 1007"/>
                <a:gd name="T72" fmla="*/ 18 w 313"/>
                <a:gd name="T73" fmla="*/ 68 h 1007"/>
                <a:gd name="T74" fmla="*/ 32 w 313"/>
                <a:gd name="T75" fmla="*/ 48 h 1007"/>
                <a:gd name="T76" fmla="*/ 50 w 313"/>
                <a:gd name="T77" fmla="*/ 31 h 1007"/>
                <a:gd name="T78" fmla="*/ 72 w 313"/>
                <a:gd name="T79" fmla="*/ 17 h 1007"/>
                <a:gd name="T80" fmla="*/ 97 w 313"/>
                <a:gd name="T81" fmla="*/ 7 h 1007"/>
                <a:gd name="T82" fmla="*/ 125 w 313"/>
                <a:gd name="T83" fmla="*/ 2 h 1007"/>
                <a:gd name="T84" fmla="*/ 157 w 313"/>
                <a:gd name="T85"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1007">
                  <a:moveTo>
                    <a:pt x="157" y="0"/>
                  </a:moveTo>
                  <a:lnTo>
                    <a:pt x="189" y="2"/>
                  </a:lnTo>
                  <a:lnTo>
                    <a:pt x="216" y="7"/>
                  </a:lnTo>
                  <a:lnTo>
                    <a:pt x="242" y="17"/>
                  </a:lnTo>
                  <a:lnTo>
                    <a:pt x="263" y="31"/>
                  </a:lnTo>
                  <a:lnTo>
                    <a:pt x="281" y="48"/>
                  </a:lnTo>
                  <a:lnTo>
                    <a:pt x="295" y="68"/>
                  </a:lnTo>
                  <a:lnTo>
                    <a:pt x="306" y="92"/>
                  </a:lnTo>
                  <a:lnTo>
                    <a:pt x="311" y="120"/>
                  </a:lnTo>
                  <a:lnTo>
                    <a:pt x="313" y="152"/>
                  </a:lnTo>
                  <a:lnTo>
                    <a:pt x="313" y="380"/>
                  </a:lnTo>
                  <a:lnTo>
                    <a:pt x="312" y="411"/>
                  </a:lnTo>
                  <a:lnTo>
                    <a:pt x="309" y="442"/>
                  </a:lnTo>
                  <a:lnTo>
                    <a:pt x="306" y="473"/>
                  </a:lnTo>
                  <a:lnTo>
                    <a:pt x="244" y="934"/>
                  </a:lnTo>
                  <a:lnTo>
                    <a:pt x="240" y="956"/>
                  </a:lnTo>
                  <a:lnTo>
                    <a:pt x="232" y="974"/>
                  </a:lnTo>
                  <a:lnTo>
                    <a:pt x="223" y="987"/>
                  </a:lnTo>
                  <a:lnTo>
                    <a:pt x="210" y="996"/>
                  </a:lnTo>
                  <a:lnTo>
                    <a:pt x="195" y="1002"/>
                  </a:lnTo>
                  <a:lnTo>
                    <a:pt x="177" y="1006"/>
                  </a:lnTo>
                  <a:lnTo>
                    <a:pt x="157" y="1007"/>
                  </a:lnTo>
                  <a:lnTo>
                    <a:pt x="137" y="1006"/>
                  </a:lnTo>
                  <a:lnTo>
                    <a:pt x="118" y="1002"/>
                  </a:lnTo>
                  <a:lnTo>
                    <a:pt x="104" y="996"/>
                  </a:lnTo>
                  <a:lnTo>
                    <a:pt x="91" y="987"/>
                  </a:lnTo>
                  <a:lnTo>
                    <a:pt x="81" y="974"/>
                  </a:lnTo>
                  <a:lnTo>
                    <a:pt x="74" y="956"/>
                  </a:lnTo>
                  <a:lnTo>
                    <a:pt x="70" y="934"/>
                  </a:lnTo>
                  <a:lnTo>
                    <a:pt x="8" y="473"/>
                  </a:lnTo>
                  <a:lnTo>
                    <a:pt x="5" y="442"/>
                  </a:lnTo>
                  <a:lnTo>
                    <a:pt x="1" y="411"/>
                  </a:lnTo>
                  <a:lnTo>
                    <a:pt x="0" y="380"/>
                  </a:lnTo>
                  <a:lnTo>
                    <a:pt x="0" y="152"/>
                  </a:lnTo>
                  <a:lnTo>
                    <a:pt x="3" y="120"/>
                  </a:lnTo>
                  <a:lnTo>
                    <a:pt x="8" y="92"/>
                  </a:lnTo>
                  <a:lnTo>
                    <a:pt x="18" y="68"/>
                  </a:lnTo>
                  <a:lnTo>
                    <a:pt x="32" y="48"/>
                  </a:lnTo>
                  <a:lnTo>
                    <a:pt x="50" y="31"/>
                  </a:lnTo>
                  <a:lnTo>
                    <a:pt x="72" y="17"/>
                  </a:lnTo>
                  <a:lnTo>
                    <a:pt x="97" y="7"/>
                  </a:lnTo>
                  <a:lnTo>
                    <a:pt x="125" y="2"/>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85" name="Freeform 38"/>
            <p:cNvSpPr>
              <a:spLocks/>
            </p:cNvSpPr>
            <p:nvPr/>
          </p:nvSpPr>
          <p:spPr bwMode="auto">
            <a:xfrm>
              <a:off x="6811963" y="1538288"/>
              <a:ext cx="36512" cy="36513"/>
            </a:xfrm>
            <a:custGeom>
              <a:avLst/>
              <a:gdLst>
                <a:gd name="T0" fmla="*/ 163 w 326"/>
                <a:gd name="T1" fmla="*/ 0 h 323"/>
                <a:gd name="T2" fmla="*/ 196 w 326"/>
                <a:gd name="T3" fmla="*/ 4 h 323"/>
                <a:gd name="T4" fmla="*/ 226 w 326"/>
                <a:gd name="T5" fmla="*/ 13 h 323"/>
                <a:gd name="T6" fmla="*/ 253 w 326"/>
                <a:gd name="T7" fmla="*/ 28 h 323"/>
                <a:gd name="T8" fmla="*/ 278 w 326"/>
                <a:gd name="T9" fmla="*/ 47 h 323"/>
                <a:gd name="T10" fmla="*/ 298 w 326"/>
                <a:gd name="T11" fmla="*/ 71 h 323"/>
                <a:gd name="T12" fmla="*/ 313 w 326"/>
                <a:gd name="T13" fmla="*/ 99 h 323"/>
                <a:gd name="T14" fmla="*/ 322 w 326"/>
                <a:gd name="T15" fmla="*/ 129 h 323"/>
                <a:gd name="T16" fmla="*/ 326 w 326"/>
                <a:gd name="T17" fmla="*/ 161 h 323"/>
                <a:gd name="T18" fmla="*/ 322 w 326"/>
                <a:gd name="T19" fmla="*/ 194 h 323"/>
                <a:gd name="T20" fmla="*/ 313 w 326"/>
                <a:gd name="T21" fmla="*/ 225 h 323"/>
                <a:gd name="T22" fmla="*/ 298 w 326"/>
                <a:gd name="T23" fmla="*/ 252 h 323"/>
                <a:gd name="T24" fmla="*/ 278 w 326"/>
                <a:gd name="T25" fmla="*/ 275 h 323"/>
                <a:gd name="T26" fmla="*/ 253 w 326"/>
                <a:gd name="T27" fmla="*/ 295 h 323"/>
                <a:gd name="T28" fmla="*/ 226 w 326"/>
                <a:gd name="T29" fmla="*/ 310 h 323"/>
                <a:gd name="T30" fmla="*/ 196 w 326"/>
                <a:gd name="T31" fmla="*/ 320 h 323"/>
                <a:gd name="T32" fmla="*/ 163 w 326"/>
                <a:gd name="T33" fmla="*/ 323 h 323"/>
                <a:gd name="T34" fmla="*/ 130 w 326"/>
                <a:gd name="T35" fmla="*/ 320 h 323"/>
                <a:gd name="T36" fmla="*/ 100 w 326"/>
                <a:gd name="T37" fmla="*/ 310 h 323"/>
                <a:gd name="T38" fmla="*/ 72 w 326"/>
                <a:gd name="T39" fmla="*/ 295 h 323"/>
                <a:gd name="T40" fmla="*/ 48 w 326"/>
                <a:gd name="T41" fmla="*/ 275 h 323"/>
                <a:gd name="T42" fmla="*/ 28 w 326"/>
                <a:gd name="T43" fmla="*/ 252 h 323"/>
                <a:gd name="T44" fmla="*/ 13 w 326"/>
                <a:gd name="T45" fmla="*/ 225 h 323"/>
                <a:gd name="T46" fmla="*/ 3 w 326"/>
                <a:gd name="T47" fmla="*/ 194 h 323"/>
                <a:gd name="T48" fmla="*/ 0 w 326"/>
                <a:gd name="T49" fmla="*/ 161 h 323"/>
                <a:gd name="T50" fmla="*/ 3 w 326"/>
                <a:gd name="T51" fmla="*/ 129 h 323"/>
                <a:gd name="T52" fmla="*/ 13 w 326"/>
                <a:gd name="T53" fmla="*/ 99 h 323"/>
                <a:gd name="T54" fmla="*/ 28 w 326"/>
                <a:gd name="T55" fmla="*/ 71 h 323"/>
                <a:gd name="T56" fmla="*/ 48 w 326"/>
                <a:gd name="T57" fmla="*/ 47 h 323"/>
                <a:gd name="T58" fmla="*/ 72 w 326"/>
                <a:gd name="T59" fmla="*/ 28 h 323"/>
                <a:gd name="T60" fmla="*/ 100 w 326"/>
                <a:gd name="T61" fmla="*/ 13 h 323"/>
                <a:gd name="T62" fmla="*/ 130 w 326"/>
                <a:gd name="T63" fmla="*/ 4 h 323"/>
                <a:gd name="T64" fmla="*/ 163 w 326"/>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323">
                  <a:moveTo>
                    <a:pt x="163" y="0"/>
                  </a:moveTo>
                  <a:lnTo>
                    <a:pt x="196" y="4"/>
                  </a:lnTo>
                  <a:lnTo>
                    <a:pt x="226" y="13"/>
                  </a:lnTo>
                  <a:lnTo>
                    <a:pt x="253" y="28"/>
                  </a:lnTo>
                  <a:lnTo>
                    <a:pt x="278" y="47"/>
                  </a:lnTo>
                  <a:lnTo>
                    <a:pt x="298" y="71"/>
                  </a:lnTo>
                  <a:lnTo>
                    <a:pt x="313" y="99"/>
                  </a:lnTo>
                  <a:lnTo>
                    <a:pt x="322" y="129"/>
                  </a:lnTo>
                  <a:lnTo>
                    <a:pt x="326" y="161"/>
                  </a:lnTo>
                  <a:lnTo>
                    <a:pt x="322" y="194"/>
                  </a:lnTo>
                  <a:lnTo>
                    <a:pt x="313" y="225"/>
                  </a:lnTo>
                  <a:lnTo>
                    <a:pt x="298" y="252"/>
                  </a:lnTo>
                  <a:lnTo>
                    <a:pt x="278" y="275"/>
                  </a:lnTo>
                  <a:lnTo>
                    <a:pt x="253" y="295"/>
                  </a:lnTo>
                  <a:lnTo>
                    <a:pt x="226" y="310"/>
                  </a:lnTo>
                  <a:lnTo>
                    <a:pt x="196" y="320"/>
                  </a:lnTo>
                  <a:lnTo>
                    <a:pt x="163" y="323"/>
                  </a:lnTo>
                  <a:lnTo>
                    <a:pt x="130" y="320"/>
                  </a:lnTo>
                  <a:lnTo>
                    <a:pt x="100" y="310"/>
                  </a:lnTo>
                  <a:lnTo>
                    <a:pt x="72" y="295"/>
                  </a:lnTo>
                  <a:lnTo>
                    <a:pt x="48" y="275"/>
                  </a:lnTo>
                  <a:lnTo>
                    <a:pt x="28" y="252"/>
                  </a:lnTo>
                  <a:lnTo>
                    <a:pt x="13" y="225"/>
                  </a:lnTo>
                  <a:lnTo>
                    <a:pt x="3" y="194"/>
                  </a:lnTo>
                  <a:lnTo>
                    <a:pt x="0" y="161"/>
                  </a:lnTo>
                  <a:lnTo>
                    <a:pt x="3" y="129"/>
                  </a:lnTo>
                  <a:lnTo>
                    <a:pt x="13" y="99"/>
                  </a:lnTo>
                  <a:lnTo>
                    <a:pt x="28" y="71"/>
                  </a:lnTo>
                  <a:lnTo>
                    <a:pt x="48" y="47"/>
                  </a:lnTo>
                  <a:lnTo>
                    <a:pt x="72" y="28"/>
                  </a:lnTo>
                  <a:lnTo>
                    <a:pt x="100" y="13"/>
                  </a:lnTo>
                  <a:lnTo>
                    <a:pt x="130" y="4"/>
                  </a:lnTo>
                  <a:lnTo>
                    <a:pt x="1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sp>
        <p:nvSpPr>
          <p:cNvPr id="91" name="Freeform 43"/>
          <p:cNvSpPr>
            <a:spLocks noEditPoints="1"/>
          </p:cNvSpPr>
          <p:nvPr/>
        </p:nvSpPr>
        <p:spPr bwMode="auto">
          <a:xfrm>
            <a:off x="3418763" y="5151672"/>
            <a:ext cx="405130" cy="485458"/>
          </a:xfrm>
          <a:custGeom>
            <a:avLst/>
            <a:gdLst>
              <a:gd name="T0" fmla="*/ 1063 w 2784"/>
              <a:gd name="T1" fmla="*/ 1489 h 3336"/>
              <a:gd name="T2" fmla="*/ 1410 w 2784"/>
              <a:gd name="T3" fmla="*/ 1742 h 3336"/>
              <a:gd name="T4" fmla="*/ 1721 w 2784"/>
              <a:gd name="T5" fmla="*/ 1488 h 3336"/>
              <a:gd name="T6" fmla="*/ 1558 w 2784"/>
              <a:gd name="T7" fmla="*/ 1038 h 3336"/>
              <a:gd name="T8" fmla="*/ 2377 w 2784"/>
              <a:gd name="T9" fmla="*/ 901 h 3336"/>
              <a:gd name="T10" fmla="*/ 1879 w 2784"/>
              <a:gd name="T11" fmla="*/ 1012 h 3336"/>
              <a:gd name="T12" fmla="*/ 1879 w 2784"/>
              <a:gd name="T13" fmla="*/ 1771 h 3336"/>
              <a:gd name="T14" fmla="*/ 2378 w 2784"/>
              <a:gd name="T15" fmla="*/ 1882 h 3336"/>
              <a:gd name="T16" fmla="*/ 2554 w 2784"/>
              <a:gd name="T17" fmla="*/ 1548 h 3336"/>
              <a:gd name="T18" fmla="*/ 2524 w 2784"/>
              <a:gd name="T19" fmla="*/ 1085 h 3336"/>
              <a:gd name="T20" fmla="*/ 1740 w 2784"/>
              <a:gd name="T21" fmla="*/ 376 h 3336"/>
              <a:gd name="T22" fmla="*/ 1858 w 2784"/>
              <a:gd name="T23" fmla="*/ 838 h 3336"/>
              <a:gd name="T24" fmla="*/ 2296 w 2784"/>
              <a:gd name="T25" fmla="*/ 743 h 3336"/>
              <a:gd name="T26" fmla="*/ 2093 w 2784"/>
              <a:gd name="T27" fmla="*/ 453 h 3336"/>
              <a:gd name="T28" fmla="*/ 1685 w 2784"/>
              <a:gd name="T29" fmla="*/ 257 h 3336"/>
              <a:gd name="T30" fmla="*/ 727 w 2784"/>
              <a:gd name="T31" fmla="*/ 428 h 3336"/>
              <a:gd name="T32" fmla="*/ 496 w 2784"/>
              <a:gd name="T33" fmla="*/ 733 h 3336"/>
              <a:gd name="T34" fmla="*/ 927 w 2784"/>
              <a:gd name="T35" fmla="*/ 833 h 3336"/>
              <a:gd name="T36" fmla="*/ 1045 w 2784"/>
              <a:gd name="T37" fmla="*/ 376 h 3336"/>
              <a:gd name="T38" fmla="*/ 1311 w 2784"/>
              <a:gd name="T39" fmla="*/ 258 h 3336"/>
              <a:gd name="T40" fmla="*/ 1186 w 2784"/>
              <a:gd name="T41" fmla="*/ 501 h 3336"/>
              <a:gd name="T42" fmla="*/ 1215 w 2784"/>
              <a:gd name="T43" fmla="*/ 860 h 3336"/>
              <a:gd name="T44" fmla="*/ 1654 w 2784"/>
              <a:gd name="T45" fmla="*/ 699 h 3336"/>
              <a:gd name="T46" fmla="*/ 1538 w 2784"/>
              <a:gd name="T47" fmla="*/ 356 h 3336"/>
              <a:gd name="T48" fmla="*/ 1392 w 2784"/>
              <a:gd name="T49" fmla="*/ 219 h 3336"/>
              <a:gd name="T50" fmla="*/ 1850 w 2784"/>
              <a:gd name="T51" fmla="*/ 77 h 3336"/>
              <a:gd name="T52" fmla="*/ 2312 w 2784"/>
              <a:gd name="T53" fmla="*/ 347 h 3336"/>
              <a:gd name="T54" fmla="*/ 2637 w 2784"/>
              <a:gd name="T55" fmla="*/ 768 h 3336"/>
              <a:gd name="T56" fmla="*/ 2781 w 2784"/>
              <a:gd name="T57" fmla="*/ 1297 h 3336"/>
              <a:gd name="T58" fmla="*/ 2713 w 2784"/>
              <a:gd name="T59" fmla="*/ 1831 h 3336"/>
              <a:gd name="T60" fmla="*/ 2461 w 2784"/>
              <a:gd name="T61" fmla="*/ 2276 h 3336"/>
              <a:gd name="T62" fmla="*/ 2195 w 2784"/>
              <a:gd name="T63" fmla="*/ 2245 h 3336"/>
              <a:gd name="T64" fmla="*/ 2165 w 2784"/>
              <a:gd name="T65" fmla="*/ 2002 h 3336"/>
              <a:gd name="T66" fmla="*/ 1826 w 2784"/>
              <a:gd name="T67" fmla="*/ 2116 h 3336"/>
              <a:gd name="T68" fmla="*/ 1595 w 2784"/>
              <a:gd name="T69" fmla="*/ 1923 h 3336"/>
              <a:gd name="T70" fmla="*/ 1060 w 2784"/>
              <a:gd name="T71" fmla="*/ 2193 h 3336"/>
              <a:gd name="T72" fmla="*/ 1011 w 2784"/>
              <a:gd name="T73" fmla="*/ 2186 h 3336"/>
              <a:gd name="T74" fmla="*/ 927 w 2784"/>
              <a:gd name="T75" fmla="*/ 1950 h 3336"/>
              <a:gd name="T76" fmla="*/ 617 w 2784"/>
              <a:gd name="T77" fmla="*/ 1946 h 3336"/>
              <a:gd name="T78" fmla="*/ 623 w 2784"/>
              <a:gd name="T79" fmla="*/ 1829 h 3336"/>
              <a:gd name="T80" fmla="*/ 887 w 2784"/>
              <a:gd name="T81" fmla="*/ 1392 h 3336"/>
              <a:gd name="T82" fmla="*/ 639 w 2784"/>
              <a:gd name="T83" fmla="*/ 958 h 3336"/>
              <a:gd name="T84" fmla="*/ 287 w 2784"/>
              <a:gd name="T85" fmla="*/ 1000 h 3336"/>
              <a:gd name="T86" fmla="*/ 223 w 2784"/>
              <a:gd name="T87" fmla="*/ 1380 h 3336"/>
              <a:gd name="T88" fmla="*/ 301 w 2784"/>
              <a:gd name="T89" fmla="*/ 1726 h 3336"/>
              <a:gd name="T90" fmla="*/ 491 w 2784"/>
              <a:gd name="T91" fmla="*/ 2029 h 3336"/>
              <a:gd name="T92" fmla="*/ 791 w 2784"/>
              <a:gd name="T93" fmla="*/ 2243 h 3336"/>
              <a:gd name="T94" fmla="*/ 1196 w 2784"/>
              <a:gd name="T95" fmla="*/ 2325 h 3336"/>
              <a:gd name="T96" fmla="*/ 1007 w 2784"/>
              <a:gd name="T97" fmla="*/ 2925 h 3336"/>
              <a:gd name="T98" fmla="*/ 536 w 2784"/>
              <a:gd name="T99" fmla="*/ 2645 h 3336"/>
              <a:gd name="T100" fmla="*/ 211 w 2784"/>
              <a:gd name="T101" fmla="*/ 2250 h 3336"/>
              <a:gd name="T102" fmla="*/ 34 w 2784"/>
              <a:gd name="T103" fmla="*/ 1761 h 3336"/>
              <a:gd name="T104" fmla="*/ 10 w 2784"/>
              <a:gd name="T105" fmla="*/ 1226 h 3336"/>
              <a:gd name="T106" fmla="*/ 168 w 2784"/>
              <a:gd name="T107" fmla="*/ 730 h 3336"/>
              <a:gd name="T108" fmla="*/ 494 w 2784"/>
              <a:gd name="T109" fmla="*/ 329 h 3336"/>
              <a:gd name="T110" fmla="*/ 948 w 2784"/>
              <a:gd name="T111" fmla="*/ 73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4" h="3336">
                <a:moveTo>
                  <a:pt x="1079" y="1027"/>
                </a:moveTo>
                <a:lnTo>
                  <a:pt x="1072" y="1112"/>
                </a:lnTo>
                <a:lnTo>
                  <a:pt x="1067" y="1201"/>
                </a:lnTo>
                <a:lnTo>
                  <a:pt x="1063" y="1294"/>
                </a:lnTo>
                <a:lnTo>
                  <a:pt x="1062" y="1392"/>
                </a:lnTo>
                <a:lnTo>
                  <a:pt x="1063" y="1489"/>
                </a:lnTo>
                <a:lnTo>
                  <a:pt x="1067" y="1582"/>
                </a:lnTo>
                <a:lnTo>
                  <a:pt x="1072" y="1671"/>
                </a:lnTo>
                <a:lnTo>
                  <a:pt x="1079" y="1756"/>
                </a:lnTo>
                <a:lnTo>
                  <a:pt x="1187" y="1749"/>
                </a:lnTo>
                <a:lnTo>
                  <a:pt x="1297" y="1744"/>
                </a:lnTo>
                <a:lnTo>
                  <a:pt x="1410" y="1742"/>
                </a:lnTo>
                <a:lnTo>
                  <a:pt x="1511" y="1744"/>
                </a:lnTo>
                <a:lnTo>
                  <a:pt x="1609" y="1747"/>
                </a:lnTo>
                <a:lnTo>
                  <a:pt x="1705" y="1754"/>
                </a:lnTo>
                <a:lnTo>
                  <a:pt x="1713" y="1669"/>
                </a:lnTo>
                <a:lnTo>
                  <a:pt x="1718" y="1581"/>
                </a:lnTo>
                <a:lnTo>
                  <a:pt x="1721" y="1488"/>
                </a:lnTo>
                <a:lnTo>
                  <a:pt x="1722" y="1392"/>
                </a:lnTo>
                <a:lnTo>
                  <a:pt x="1721" y="1295"/>
                </a:lnTo>
                <a:lnTo>
                  <a:pt x="1718" y="1203"/>
                </a:lnTo>
                <a:lnTo>
                  <a:pt x="1713" y="1114"/>
                </a:lnTo>
                <a:lnTo>
                  <a:pt x="1705" y="1029"/>
                </a:lnTo>
                <a:lnTo>
                  <a:pt x="1558" y="1038"/>
                </a:lnTo>
                <a:lnTo>
                  <a:pt x="1410" y="1041"/>
                </a:lnTo>
                <a:lnTo>
                  <a:pt x="1297" y="1039"/>
                </a:lnTo>
                <a:lnTo>
                  <a:pt x="1187" y="1035"/>
                </a:lnTo>
                <a:lnTo>
                  <a:pt x="1079" y="1027"/>
                </a:lnTo>
                <a:close/>
                <a:moveTo>
                  <a:pt x="2444" y="874"/>
                </a:moveTo>
                <a:lnTo>
                  <a:pt x="2377" y="901"/>
                </a:lnTo>
                <a:lnTo>
                  <a:pt x="2306" y="924"/>
                </a:lnTo>
                <a:lnTo>
                  <a:pt x="2229" y="946"/>
                </a:lnTo>
                <a:lnTo>
                  <a:pt x="2148" y="965"/>
                </a:lnTo>
                <a:lnTo>
                  <a:pt x="2062" y="984"/>
                </a:lnTo>
                <a:lnTo>
                  <a:pt x="1973" y="999"/>
                </a:lnTo>
                <a:lnTo>
                  <a:pt x="1879" y="1012"/>
                </a:lnTo>
                <a:lnTo>
                  <a:pt x="1890" y="1137"/>
                </a:lnTo>
                <a:lnTo>
                  <a:pt x="1896" y="1264"/>
                </a:lnTo>
                <a:lnTo>
                  <a:pt x="1898" y="1392"/>
                </a:lnTo>
                <a:lnTo>
                  <a:pt x="1896" y="1519"/>
                </a:lnTo>
                <a:lnTo>
                  <a:pt x="1890" y="1647"/>
                </a:lnTo>
                <a:lnTo>
                  <a:pt x="1879" y="1771"/>
                </a:lnTo>
                <a:lnTo>
                  <a:pt x="1973" y="1784"/>
                </a:lnTo>
                <a:lnTo>
                  <a:pt x="2062" y="1799"/>
                </a:lnTo>
                <a:lnTo>
                  <a:pt x="2148" y="1818"/>
                </a:lnTo>
                <a:lnTo>
                  <a:pt x="2230" y="1837"/>
                </a:lnTo>
                <a:lnTo>
                  <a:pt x="2307" y="1859"/>
                </a:lnTo>
                <a:lnTo>
                  <a:pt x="2378" y="1882"/>
                </a:lnTo>
                <a:lnTo>
                  <a:pt x="2445" y="1909"/>
                </a:lnTo>
                <a:lnTo>
                  <a:pt x="2476" y="1840"/>
                </a:lnTo>
                <a:lnTo>
                  <a:pt x="2502" y="1770"/>
                </a:lnTo>
                <a:lnTo>
                  <a:pt x="2524" y="1698"/>
                </a:lnTo>
                <a:lnTo>
                  <a:pt x="2541" y="1624"/>
                </a:lnTo>
                <a:lnTo>
                  <a:pt x="2554" y="1548"/>
                </a:lnTo>
                <a:lnTo>
                  <a:pt x="2563" y="1471"/>
                </a:lnTo>
                <a:lnTo>
                  <a:pt x="2565" y="1392"/>
                </a:lnTo>
                <a:lnTo>
                  <a:pt x="2563" y="1313"/>
                </a:lnTo>
                <a:lnTo>
                  <a:pt x="2554" y="1235"/>
                </a:lnTo>
                <a:lnTo>
                  <a:pt x="2541" y="1160"/>
                </a:lnTo>
                <a:lnTo>
                  <a:pt x="2524" y="1085"/>
                </a:lnTo>
                <a:lnTo>
                  <a:pt x="2502" y="1013"/>
                </a:lnTo>
                <a:lnTo>
                  <a:pt x="2476" y="942"/>
                </a:lnTo>
                <a:lnTo>
                  <a:pt x="2444" y="874"/>
                </a:lnTo>
                <a:close/>
                <a:moveTo>
                  <a:pt x="1685" y="257"/>
                </a:moveTo>
                <a:lnTo>
                  <a:pt x="1714" y="313"/>
                </a:lnTo>
                <a:lnTo>
                  <a:pt x="1740" y="376"/>
                </a:lnTo>
                <a:lnTo>
                  <a:pt x="1766" y="444"/>
                </a:lnTo>
                <a:lnTo>
                  <a:pt x="1788" y="516"/>
                </a:lnTo>
                <a:lnTo>
                  <a:pt x="1809" y="591"/>
                </a:lnTo>
                <a:lnTo>
                  <a:pt x="1827" y="670"/>
                </a:lnTo>
                <a:lnTo>
                  <a:pt x="1844" y="752"/>
                </a:lnTo>
                <a:lnTo>
                  <a:pt x="1858" y="838"/>
                </a:lnTo>
                <a:lnTo>
                  <a:pt x="1940" y="826"/>
                </a:lnTo>
                <a:lnTo>
                  <a:pt x="2018" y="813"/>
                </a:lnTo>
                <a:lnTo>
                  <a:pt x="2093" y="799"/>
                </a:lnTo>
                <a:lnTo>
                  <a:pt x="2165" y="781"/>
                </a:lnTo>
                <a:lnTo>
                  <a:pt x="2232" y="763"/>
                </a:lnTo>
                <a:lnTo>
                  <a:pt x="2296" y="743"/>
                </a:lnTo>
                <a:lnTo>
                  <a:pt x="2354" y="722"/>
                </a:lnTo>
                <a:lnTo>
                  <a:pt x="2309" y="662"/>
                </a:lnTo>
                <a:lnTo>
                  <a:pt x="2260" y="605"/>
                </a:lnTo>
                <a:lnTo>
                  <a:pt x="2208" y="551"/>
                </a:lnTo>
                <a:lnTo>
                  <a:pt x="2152" y="499"/>
                </a:lnTo>
                <a:lnTo>
                  <a:pt x="2093" y="453"/>
                </a:lnTo>
                <a:lnTo>
                  <a:pt x="2032" y="409"/>
                </a:lnTo>
                <a:lnTo>
                  <a:pt x="1968" y="370"/>
                </a:lnTo>
                <a:lnTo>
                  <a:pt x="1900" y="336"/>
                </a:lnTo>
                <a:lnTo>
                  <a:pt x="1831" y="304"/>
                </a:lnTo>
                <a:lnTo>
                  <a:pt x="1760" y="278"/>
                </a:lnTo>
                <a:lnTo>
                  <a:pt x="1685" y="257"/>
                </a:lnTo>
                <a:close/>
                <a:moveTo>
                  <a:pt x="1100" y="257"/>
                </a:moveTo>
                <a:lnTo>
                  <a:pt x="1020" y="280"/>
                </a:lnTo>
                <a:lnTo>
                  <a:pt x="942" y="309"/>
                </a:lnTo>
                <a:lnTo>
                  <a:pt x="868" y="344"/>
                </a:lnTo>
                <a:lnTo>
                  <a:pt x="796" y="383"/>
                </a:lnTo>
                <a:lnTo>
                  <a:pt x="727" y="428"/>
                </a:lnTo>
                <a:lnTo>
                  <a:pt x="662" y="476"/>
                </a:lnTo>
                <a:lnTo>
                  <a:pt x="600" y="529"/>
                </a:lnTo>
                <a:lnTo>
                  <a:pt x="542" y="585"/>
                </a:lnTo>
                <a:lnTo>
                  <a:pt x="488" y="647"/>
                </a:lnTo>
                <a:lnTo>
                  <a:pt x="439" y="711"/>
                </a:lnTo>
                <a:lnTo>
                  <a:pt x="496" y="733"/>
                </a:lnTo>
                <a:lnTo>
                  <a:pt x="557" y="754"/>
                </a:lnTo>
                <a:lnTo>
                  <a:pt x="624" y="773"/>
                </a:lnTo>
                <a:lnTo>
                  <a:pt x="695" y="791"/>
                </a:lnTo>
                <a:lnTo>
                  <a:pt x="769" y="807"/>
                </a:lnTo>
                <a:lnTo>
                  <a:pt x="846" y="821"/>
                </a:lnTo>
                <a:lnTo>
                  <a:pt x="927" y="833"/>
                </a:lnTo>
                <a:lnTo>
                  <a:pt x="941" y="749"/>
                </a:lnTo>
                <a:lnTo>
                  <a:pt x="958" y="667"/>
                </a:lnTo>
                <a:lnTo>
                  <a:pt x="977" y="588"/>
                </a:lnTo>
                <a:lnTo>
                  <a:pt x="997" y="514"/>
                </a:lnTo>
                <a:lnTo>
                  <a:pt x="1019" y="443"/>
                </a:lnTo>
                <a:lnTo>
                  <a:pt x="1045" y="376"/>
                </a:lnTo>
                <a:lnTo>
                  <a:pt x="1071" y="313"/>
                </a:lnTo>
                <a:lnTo>
                  <a:pt x="1100" y="257"/>
                </a:lnTo>
                <a:close/>
                <a:moveTo>
                  <a:pt x="1392" y="219"/>
                </a:moveTo>
                <a:lnTo>
                  <a:pt x="1350" y="220"/>
                </a:lnTo>
                <a:lnTo>
                  <a:pt x="1331" y="237"/>
                </a:lnTo>
                <a:lnTo>
                  <a:pt x="1311" y="258"/>
                </a:lnTo>
                <a:lnTo>
                  <a:pt x="1289" y="284"/>
                </a:lnTo>
                <a:lnTo>
                  <a:pt x="1268" y="316"/>
                </a:lnTo>
                <a:lnTo>
                  <a:pt x="1248" y="355"/>
                </a:lnTo>
                <a:lnTo>
                  <a:pt x="1227" y="398"/>
                </a:lnTo>
                <a:lnTo>
                  <a:pt x="1205" y="447"/>
                </a:lnTo>
                <a:lnTo>
                  <a:pt x="1186" y="501"/>
                </a:lnTo>
                <a:lnTo>
                  <a:pt x="1167" y="561"/>
                </a:lnTo>
                <a:lnTo>
                  <a:pt x="1149" y="626"/>
                </a:lnTo>
                <a:lnTo>
                  <a:pt x="1132" y="696"/>
                </a:lnTo>
                <a:lnTo>
                  <a:pt x="1115" y="771"/>
                </a:lnTo>
                <a:lnTo>
                  <a:pt x="1101" y="852"/>
                </a:lnTo>
                <a:lnTo>
                  <a:pt x="1215" y="860"/>
                </a:lnTo>
                <a:lnTo>
                  <a:pt x="1330" y="864"/>
                </a:lnTo>
                <a:lnTo>
                  <a:pt x="1448" y="865"/>
                </a:lnTo>
                <a:lnTo>
                  <a:pt x="1566" y="862"/>
                </a:lnTo>
                <a:lnTo>
                  <a:pt x="1684" y="855"/>
                </a:lnTo>
                <a:lnTo>
                  <a:pt x="1670" y="774"/>
                </a:lnTo>
                <a:lnTo>
                  <a:pt x="1654" y="699"/>
                </a:lnTo>
                <a:lnTo>
                  <a:pt x="1637" y="628"/>
                </a:lnTo>
                <a:lnTo>
                  <a:pt x="1619" y="562"/>
                </a:lnTo>
                <a:lnTo>
                  <a:pt x="1600" y="502"/>
                </a:lnTo>
                <a:lnTo>
                  <a:pt x="1580" y="448"/>
                </a:lnTo>
                <a:lnTo>
                  <a:pt x="1558" y="399"/>
                </a:lnTo>
                <a:lnTo>
                  <a:pt x="1538" y="356"/>
                </a:lnTo>
                <a:lnTo>
                  <a:pt x="1517" y="317"/>
                </a:lnTo>
                <a:lnTo>
                  <a:pt x="1496" y="285"/>
                </a:lnTo>
                <a:lnTo>
                  <a:pt x="1474" y="258"/>
                </a:lnTo>
                <a:lnTo>
                  <a:pt x="1454" y="237"/>
                </a:lnTo>
                <a:lnTo>
                  <a:pt x="1435" y="220"/>
                </a:lnTo>
                <a:lnTo>
                  <a:pt x="1392" y="219"/>
                </a:lnTo>
                <a:close/>
                <a:moveTo>
                  <a:pt x="1392" y="0"/>
                </a:moveTo>
                <a:lnTo>
                  <a:pt x="1488" y="3"/>
                </a:lnTo>
                <a:lnTo>
                  <a:pt x="1582" y="13"/>
                </a:lnTo>
                <a:lnTo>
                  <a:pt x="1673" y="28"/>
                </a:lnTo>
                <a:lnTo>
                  <a:pt x="1763" y="50"/>
                </a:lnTo>
                <a:lnTo>
                  <a:pt x="1850" y="77"/>
                </a:lnTo>
                <a:lnTo>
                  <a:pt x="1934" y="109"/>
                </a:lnTo>
                <a:lnTo>
                  <a:pt x="2015" y="148"/>
                </a:lnTo>
                <a:lnTo>
                  <a:pt x="2094" y="190"/>
                </a:lnTo>
                <a:lnTo>
                  <a:pt x="2170" y="238"/>
                </a:lnTo>
                <a:lnTo>
                  <a:pt x="2243" y="290"/>
                </a:lnTo>
                <a:lnTo>
                  <a:pt x="2312" y="347"/>
                </a:lnTo>
                <a:lnTo>
                  <a:pt x="2376" y="408"/>
                </a:lnTo>
                <a:lnTo>
                  <a:pt x="2437" y="473"/>
                </a:lnTo>
                <a:lnTo>
                  <a:pt x="2494" y="542"/>
                </a:lnTo>
                <a:lnTo>
                  <a:pt x="2546" y="614"/>
                </a:lnTo>
                <a:lnTo>
                  <a:pt x="2594" y="689"/>
                </a:lnTo>
                <a:lnTo>
                  <a:pt x="2637" y="768"/>
                </a:lnTo>
                <a:lnTo>
                  <a:pt x="2675" y="850"/>
                </a:lnTo>
                <a:lnTo>
                  <a:pt x="2707" y="935"/>
                </a:lnTo>
                <a:lnTo>
                  <a:pt x="2734" y="1022"/>
                </a:lnTo>
                <a:lnTo>
                  <a:pt x="2756" y="1112"/>
                </a:lnTo>
                <a:lnTo>
                  <a:pt x="2772" y="1203"/>
                </a:lnTo>
                <a:lnTo>
                  <a:pt x="2781" y="1297"/>
                </a:lnTo>
                <a:lnTo>
                  <a:pt x="2784" y="1392"/>
                </a:lnTo>
                <a:lnTo>
                  <a:pt x="2781" y="1484"/>
                </a:lnTo>
                <a:lnTo>
                  <a:pt x="2773" y="1574"/>
                </a:lnTo>
                <a:lnTo>
                  <a:pt x="2759" y="1662"/>
                </a:lnTo>
                <a:lnTo>
                  <a:pt x="2738" y="1747"/>
                </a:lnTo>
                <a:lnTo>
                  <a:pt x="2713" y="1831"/>
                </a:lnTo>
                <a:lnTo>
                  <a:pt x="2683" y="1912"/>
                </a:lnTo>
                <a:lnTo>
                  <a:pt x="2647" y="1990"/>
                </a:lnTo>
                <a:lnTo>
                  <a:pt x="2608" y="2066"/>
                </a:lnTo>
                <a:lnTo>
                  <a:pt x="2564" y="2139"/>
                </a:lnTo>
                <a:lnTo>
                  <a:pt x="2514" y="2209"/>
                </a:lnTo>
                <a:lnTo>
                  <a:pt x="2461" y="2276"/>
                </a:lnTo>
                <a:lnTo>
                  <a:pt x="2404" y="2339"/>
                </a:lnTo>
                <a:lnTo>
                  <a:pt x="2343" y="2399"/>
                </a:lnTo>
                <a:lnTo>
                  <a:pt x="2277" y="2455"/>
                </a:lnTo>
                <a:lnTo>
                  <a:pt x="2070" y="2348"/>
                </a:lnTo>
                <a:lnTo>
                  <a:pt x="2135" y="2299"/>
                </a:lnTo>
                <a:lnTo>
                  <a:pt x="2195" y="2245"/>
                </a:lnTo>
                <a:lnTo>
                  <a:pt x="2252" y="2188"/>
                </a:lnTo>
                <a:lnTo>
                  <a:pt x="2306" y="2126"/>
                </a:lnTo>
                <a:lnTo>
                  <a:pt x="2354" y="2061"/>
                </a:lnTo>
                <a:lnTo>
                  <a:pt x="2296" y="2040"/>
                </a:lnTo>
                <a:lnTo>
                  <a:pt x="2233" y="2020"/>
                </a:lnTo>
                <a:lnTo>
                  <a:pt x="2165" y="2002"/>
                </a:lnTo>
                <a:lnTo>
                  <a:pt x="2094" y="1985"/>
                </a:lnTo>
                <a:lnTo>
                  <a:pt x="2018" y="1970"/>
                </a:lnTo>
                <a:lnTo>
                  <a:pt x="1940" y="1957"/>
                </a:lnTo>
                <a:lnTo>
                  <a:pt x="1858" y="1946"/>
                </a:lnTo>
                <a:lnTo>
                  <a:pt x="1844" y="2032"/>
                </a:lnTo>
                <a:lnTo>
                  <a:pt x="1826" y="2116"/>
                </a:lnTo>
                <a:lnTo>
                  <a:pt x="1808" y="2197"/>
                </a:lnTo>
                <a:lnTo>
                  <a:pt x="1649" y="2106"/>
                </a:lnTo>
                <a:lnTo>
                  <a:pt x="1661" y="2049"/>
                </a:lnTo>
                <a:lnTo>
                  <a:pt x="1674" y="1990"/>
                </a:lnTo>
                <a:lnTo>
                  <a:pt x="1684" y="1928"/>
                </a:lnTo>
                <a:lnTo>
                  <a:pt x="1595" y="1923"/>
                </a:lnTo>
                <a:lnTo>
                  <a:pt x="1503" y="1919"/>
                </a:lnTo>
                <a:lnTo>
                  <a:pt x="1410" y="1918"/>
                </a:lnTo>
                <a:lnTo>
                  <a:pt x="1327" y="1919"/>
                </a:lnTo>
                <a:lnTo>
                  <a:pt x="1065" y="1768"/>
                </a:lnTo>
                <a:lnTo>
                  <a:pt x="1065" y="2193"/>
                </a:lnTo>
                <a:lnTo>
                  <a:pt x="1060" y="2193"/>
                </a:lnTo>
                <a:lnTo>
                  <a:pt x="1055" y="2192"/>
                </a:lnTo>
                <a:lnTo>
                  <a:pt x="1050" y="2192"/>
                </a:lnTo>
                <a:lnTo>
                  <a:pt x="1048" y="2192"/>
                </a:lnTo>
                <a:lnTo>
                  <a:pt x="1043" y="2192"/>
                </a:lnTo>
                <a:lnTo>
                  <a:pt x="1028" y="2190"/>
                </a:lnTo>
                <a:lnTo>
                  <a:pt x="1011" y="2186"/>
                </a:lnTo>
                <a:lnTo>
                  <a:pt x="992" y="2181"/>
                </a:lnTo>
                <a:lnTo>
                  <a:pt x="972" y="2174"/>
                </a:lnTo>
                <a:lnTo>
                  <a:pt x="971" y="2174"/>
                </a:lnTo>
                <a:lnTo>
                  <a:pt x="955" y="2102"/>
                </a:lnTo>
                <a:lnTo>
                  <a:pt x="940" y="2027"/>
                </a:lnTo>
                <a:lnTo>
                  <a:pt x="927" y="1950"/>
                </a:lnTo>
                <a:lnTo>
                  <a:pt x="837" y="1963"/>
                </a:lnTo>
                <a:lnTo>
                  <a:pt x="752" y="1979"/>
                </a:lnTo>
                <a:lnTo>
                  <a:pt x="671" y="1998"/>
                </a:lnTo>
                <a:lnTo>
                  <a:pt x="644" y="1974"/>
                </a:lnTo>
                <a:lnTo>
                  <a:pt x="621" y="1950"/>
                </a:lnTo>
                <a:lnTo>
                  <a:pt x="617" y="1946"/>
                </a:lnTo>
                <a:lnTo>
                  <a:pt x="613" y="1942"/>
                </a:lnTo>
                <a:lnTo>
                  <a:pt x="594" y="1922"/>
                </a:lnTo>
                <a:lnTo>
                  <a:pt x="575" y="1899"/>
                </a:lnTo>
                <a:lnTo>
                  <a:pt x="556" y="1875"/>
                </a:lnTo>
                <a:lnTo>
                  <a:pt x="538" y="1852"/>
                </a:lnTo>
                <a:lnTo>
                  <a:pt x="623" y="1829"/>
                </a:lnTo>
                <a:lnTo>
                  <a:pt x="713" y="1809"/>
                </a:lnTo>
                <a:lnTo>
                  <a:pt x="807" y="1790"/>
                </a:lnTo>
                <a:lnTo>
                  <a:pt x="906" y="1776"/>
                </a:lnTo>
                <a:lnTo>
                  <a:pt x="895" y="1649"/>
                </a:lnTo>
                <a:lnTo>
                  <a:pt x="889" y="1521"/>
                </a:lnTo>
                <a:lnTo>
                  <a:pt x="887" y="1392"/>
                </a:lnTo>
                <a:lnTo>
                  <a:pt x="889" y="1263"/>
                </a:lnTo>
                <a:lnTo>
                  <a:pt x="895" y="1134"/>
                </a:lnTo>
                <a:lnTo>
                  <a:pt x="906" y="1008"/>
                </a:lnTo>
                <a:lnTo>
                  <a:pt x="813" y="994"/>
                </a:lnTo>
                <a:lnTo>
                  <a:pt x="724" y="978"/>
                </a:lnTo>
                <a:lnTo>
                  <a:pt x="639" y="958"/>
                </a:lnTo>
                <a:lnTo>
                  <a:pt x="558" y="937"/>
                </a:lnTo>
                <a:lnTo>
                  <a:pt x="482" y="915"/>
                </a:lnTo>
                <a:lnTo>
                  <a:pt x="412" y="890"/>
                </a:lnTo>
                <a:lnTo>
                  <a:pt x="347" y="863"/>
                </a:lnTo>
                <a:lnTo>
                  <a:pt x="314" y="930"/>
                </a:lnTo>
                <a:lnTo>
                  <a:pt x="287" y="1000"/>
                </a:lnTo>
                <a:lnTo>
                  <a:pt x="264" y="1072"/>
                </a:lnTo>
                <a:lnTo>
                  <a:pt x="246" y="1146"/>
                </a:lnTo>
                <a:lnTo>
                  <a:pt x="235" y="1203"/>
                </a:lnTo>
                <a:lnTo>
                  <a:pt x="228" y="1262"/>
                </a:lnTo>
                <a:lnTo>
                  <a:pt x="222" y="1321"/>
                </a:lnTo>
                <a:lnTo>
                  <a:pt x="223" y="1380"/>
                </a:lnTo>
                <a:lnTo>
                  <a:pt x="229" y="1439"/>
                </a:lnTo>
                <a:lnTo>
                  <a:pt x="237" y="1497"/>
                </a:lnTo>
                <a:lnTo>
                  <a:pt x="248" y="1556"/>
                </a:lnTo>
                <a:lnTo>
                  <a:pt x="263" y="1613"/>
                </a:lnTo>
                <a:lnTo>
                  <a:pt x="280" y="1670"/>
                </a:lnTo>
                <a:lnTo>
                  <a:pt x="301" y="1726"/>
                </a:lnTo>
                <a:lnTo>
                  <a:pt x="325" y="1781"/>
                </a:lnTo>
                <a:lnTo>
                  <a:pt x="352" y="1834"/>
                </a:lnTo>
                <a:lnTo>
                  <a:pt x="382" y="1885"/>
                </a:lnTo>
                <a:lnTo>
                  <a:pt x="416" y="1936"/>
                </a:lnTo>
                <a:lnTo>
                  <a:pt x="452" y="1983"/>
                </a:lnTo>
                <a:lnTo>
                  <a:pt x="491" y="2029"/>
                </a:lnTo>
                <a:lnTo>
                  <a:pt x="534" y="2072"/>
                </a:lnTo>
                <a:lnTo>
                  <a:pt x="578" y="2113"/>
                </a:lnTo>
                <a:lnTo>
                  <a:pt x="627" y="2150"/>
                </a:lnTo>
                <a:lnTo>
                  <a:pt x="679" y="2185"/>
                </a:lnTo>
                <a:lnTo>
                  <a:pt x="733" y="2216"/>
                </a:lnTo>
                <a:lnTo>
                  <a:pt x="791" y="2243"/>
                </a:lnTo>
                <a:lnTo>
                  <a:pt x="851" y="2267"/>
                </a:lnTo>
                <a:lnTo>
                  <a:pt x="914" y="2288"/>
                </a:lnTo>
                <a:lnTo>
                  <a:pt x="981" y="2304"/>
                </a:lnTo>
                <a:lnTo>
                  <a:pt x="1050" y="2315"/>
                </a:lnTo>
                <a:lnTo>
                  <a:pt x="1121" y="2322"/>
                </a:lnTo>
                <a:lnTo>
                  <a:pt x="1196" y="2325"/>
                </a:lnTo>
                <a:lnTo>
                  <a:pt x="1196" y="1996"/>
                </a:lnTo>
                <a:lnTo>
                  <a:pt x="2357" y="2666"/>
                </a:lnTo>
                <a:lnTo>
                  <a:pt x="1196" y="3336"/>
                </a:lnTo>
                <a:lnTo>
                  <a:pt x="1196" y="2988"/>
                </a:lnTo>
                <a:lnTo>
                  <a:pt x="1100" y="2958"/>
                </a:lnTo>
                <a:lnTo>
                  <a:pt x="1007" y="2925"/>
                </a:lnTo>
                <a:lnTo>
                  <a:pt x="919" y="2886"/>
                </a:lnTo>
                <a:lnTo>
                  <a:pt x="834" y="2845"/>
                </a:lnTo>
                <a:lnTo>
                  <a:pt x="753" y="2800"/>
                </a:lnTo>
                <a:lnTo>
                  <a:pt x="678" y="2752"/>
                </a:lnTo>
                <a:lnTo>
                  <a:pt x="605" y="2699"/>
                </a:lnTo>
                <a:lnTo>
                  <a:pt x="536" y="2645"/>
                </a:lnTo>
                <a:lnTo>
                  <a:pt x="472" y="2586"/>
                </a:lnTo>
                <a:lnTo>
                  <a:pt x="412" y="2524"/>
                </a:lnTo>
                <a:lnTo>
                  <a:pt x="355" y="2461"/>
                </a:lnTo>
                <a:lnTo>
                  <a:pt x="303" y="2393"/>
                </a:lnTo>
                <a:lnTo>
                  <a:pt x="255" y="2323"/>
                </a:lnTo>
                <a:lnTo>
                  <a:pt x="211" y="2250"/>
                </a:lnTo>
                <a:lnTo>
                  <a:pt x="171" y="2174"/>
                </a:lnTo>
                <a:lnTo>
                  <a:pt x="135" y="2097"/>
                </a:lnTo>
                <a:lnTo>
                  <a:pt x="104" y="2016"/>
                </a:lnTo>
                <a:lnTo>
                  <a:pt x="77" y="1933"/>
                </a:lnTo>
                <a:lnTo>
                  <a:pt x="54" y="1848"/>
                </a:lnTo>
                <a:lnTo>
                  <a:pt x="34" y="1761"/>
                </a:lnTo>
                <a:lnTo>
                  <a:pt x="19" y="1672"/>
                </a:lnTo>
                <a:lnTo>
                  <a:pt x="9" y="1580"/>
                </a:lnTo>
                <a:lnTo>
                  <a:pt x="2" y="1487"/>
                </a:lnTo>
                <a:lnTo>
                  <a:pt x="0" y="1392"/>
                </a:lnTo>
                <a:lnTo>
                  <a:pt x="3" y="1308"/>
                </a:lnTo>
                <a:lnTo>
                  <a:pt x="10" y="1226"/>
                </a:lnTo>
                <a:lnTo>
                  <a:pt x="22" y="1146"/>
                </a:lnTo>
                <a:lnTo>
                  <a:pt x="40" y="1058"/>
                </a:lnTo>
                <a:lnTo>
                  <a:pt x="65" y="972"/>
                </a:lnTo>
                <a:lnTo>
                  <a:pt x="94" y="890"/>
                </a:lnTo>
                <a:lnTo>
                  <a:pt x="128" y="809"/>
                </a:lnTo>
                <a:lnTo>
                  <a:pt x="168" y="730"/>
                </a:lnTo>
                <a:lnTo>
                  <a:pt x="211" y="655"/>
                </a:lnTo>
                <a:lnTo>
                  <a:pt x="260" y="583"/>
                </a:lnTo>
                <a:lnTo>
                  <a:pt x="312" y="514"/>
                </a:lnTo>
                <a:lnTo>
                  <a:pt x="369" y="449"/>
                </a:lnTo>
                <a:lnTo>
                  <a:pt x="430" y="387"/>
                </a:lnTo>
                <a:lnTo>
                  <a:pt x="494" y="329"/>
                </a:lnTo>
                <a:lnTo>
                  <a:pt x="562" y="275"/>
                </a:lnTo>
                <a:lnTo>
                  <a:pt x="634" y="225"/>
                </a:lnTo>
                <a:lnTo>
                  <a:pt x="708" y="180"/>
                </a:lnTo>
                <a:lnTo>
                  <a:pt x="785" y="140"/>
                </a:lnTo>
                <a:lnTo>
                  <a:pt x="866" y="103"/>
                </a:lnTo>
                <a:lnTo>
                  <a:pt x="948" y="73"/>
                </a:lnTo>
                <a:lnTo>
                  <a:pt x="1032" y="48"/>
                </a:lnTo>
                <a:lnTo>
                  <a:pt x="1120" y="26"/>
                </a:lnTo>
                <a:lnTo>
                  <a:pt x="1209" y="12"/>
                </a:lnTo>
                <a:lnTo>
                  <a:pt x="1300" y="3"/>
                </a:lnTo>
                <a:lnTo>
                  <a:pt x="13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6" name="Freeform 48"/>
          <p:cNvSpPr>
            <a:spLocks noEditPoints="1"/>
          </p:cNvSpPr>
          <p:nvPr/>
        </p:nvSpPr>
        <p:spPr bwMode="auto">
          <a:xfrm>
            <a:off x="5715248" y="4812670"/>
            <a:ext cx="464757" cy="397617"/>
          </a:xfrm>
          <a:custGeom>
            <a:avLst/>
            <a:gdLst>
              <a:gd name="T0" fmla="*/ 1881 w 3739"/>
              <a:gd name="T1" fmla="*/ 3186 h 3201"/>
              <a:gd name="T2" fmla="*/ 672 w 3739"/>
              <a:gd name="T3" fmla="*/ 3186 h 3201"/>
              <a:gd name="T4" fmla="*/ 3739 w 3739"/>
              <a:gd name="T5" fmla="*/ 3107 h 3201"/>
              <a:gd name="T6" fmla="*/ 1276 w 3739"/>
              <a:gd name="T7" fmla="*/ 2782 h 3201"/>
              <a:gd name="T8" fmla="*/ 1487 w 3739"/>
              <a:gd name="T9" fmla="*/ 2798 h 3201"/>
              <a:gd name="T10" fmla="*/ 1617 w 3739"/>
              <a:gd name="T11" fmla="*/ 2834 h 3201"/>
              <a:gd name="T12" fmla="*/ 1680 w 3739"/>
              <a:gd name="T13" fmla="*/ 2867 h 3201"/>
              <a:gd name="T14" fmla="*/ 830 w 3739"/>
              <a:gd name="T15" fmla="*/ 2858 h 3201"/>
              <a:gd name="T16" fmla="*/ 977 w 3739"/>
              <a:gd name="T17" fmla="*/ 2813 h 3201"/>
              <a:gd name="T18" fmla="*/ 1206 w 3739"/>
              <a:gd name="T19" fmla="*/ 2783 h 3201"/>
              <a:gd name="T20" fmla="*/ 2554 w 3739"/>
              <a:gd name="T21" fmla="*/ 2782 h 3201"/>
              <a:gd name="T22" fmla="*/ 295 w 3739"/>
              <a:gd name="T23" fmla="*/ 2150 h 3201"/>
              <a:gd name="T24" fmla="*/ 172 w 3739"/>
              <a:gd name="T25" fmla="*/ 2222 h 3201"/>
              <a:gd name="T26" fmla="*/ 124 w 3739"/>
              <a:gd name="T27" fmla="*/ 2357 h 3201"/>
              <a:gd name="T28" fmla="*/ 172 w 3739"/>
              <a:gd name="T29" fmla="*/ 2493 h 3201"/>
              <a:gd name="T30" fmla="*/ 295 w 3739"/>
              <a:gd name="T31" fmla="*/ 2564 h 3201"/>
              <a:gd name="T32" fmla="*/ 439 w 3739"/>
              <a:gd name="T33" fmla="*/ 2539 h 3201"/>
              <a:gd name="T34" fmla="*/ 530 w 3739"/>
              <a:gd name="T35" fmla="*/ 2431 h 3201"/>
              <a:gd name="T36" fmla="*/ 530 w 3739"/>
              <a:gd name="T37" fmla="*/ 2283 h 3201"/>
              <a:gd name="T38" fmla="*/ 439 w 3739"/>
              <a:gd name="T39" fmla="*/ 2175 h 3201"/>
              <a:gd name="T40" fmla="*/ 3325 w 3739"/>
              <a:gd name="T41" fmla="*/ 2134 h 3201"/>
              <a:gd name="T42" fmla="*/ 3228 w 3739"/>
              <a:gd name="T43" fmla="*/ 2175 h 3201"/>
              <a:gd name="T44" fmla="*/ 3177 w 3739"/>
              <a:gd name="T45" fmla="*/ 2277 h 3201"/>
              <a:gd name="T46" fmla="*/ 3188 w 3739"/>
              <a:gd name="T47" fmla="*/ 2412 h 3201"/>
              <a:gd name="T48" fmla="*/ 3267 w 3739"/>
              <a:gd name="T49" fmla="*/ 2522 h 3201"/>
              <a:gd name="T50" fmla="*/ 3381 w 3739"/>
              <a:gd name="T51" fmla="*/ 2550 h 3201"/>
              <a:gd name="T52" fmla="*/ 3467 w 3739"/>
              <a:gd name="T53" fmla="*/ 2489 h 3201"/>
              <a:gd name="T54" fmla="*/ 3505 w 3739"/>
              <a:gd name="T55" fmla="*/ 2376 h 3201"/>
              <a:gd name="T56" fmla="*/ 3474 w 3739"/>
              <a:gd name="T57" fmla="*/ 2240 h 3201"/>
              <a:gd name="T58" fmla="*/ 3383 w 3739"/>
              <a:gd name="T59" fmla="*/ 2148 h 3201"/>
              <a:gd name="T60" fmla="*/ 841 w 3739"/>
              <a:gd name="T61" fmla="*/ 1087 h 3201"/>
              <a:gd name="T62" fmla="*/ 1023 w 3739"/>
              <a:gd name="T63" fmla="*/ 1131 h 3201"/>
              <a:gd name="T64" fmla="*/ 1276 w 3739"/>
              <a:gd name="T65" fmla="*/ 1151 h 3201"/>
              <a:gd name="T66" fmla="*/ 1499 w 3739"/>
              <a:gd name="T67" fmla="*/ 1135 h 3201"/>
              <a:gd name="T68" fmla="*/ 1652 w 3739"/>
              <a:gd name="T69" fmla="*/ 1095 h 3201"/>
              <a:gd name="T70" fmla="*/ 1619 w 3739"/>
              <a:gd name="T71" fmla="*/ 2692 h 3201"/>
              <a:gd name="T72" fmla="*/ 1451 w 3739"/>
              <a:gd name="T73" fmla="*/ 2657 h 3201"/>
              <a:gd name="T74" fmla="*/ 1207 w 3739"/>
              <a:gd name="T75" fmla="*/ 2648 h 3201"/>
              <a:gd name="T76" fmla="*/ 971 w 3739"/>
              <a:gd name="T77" fmla="*/ 2676 h 3201"/>
              <a:gd name="T78" fmla="*/ 807 w 3739"/>
              <a:gd name="T79" fmla="*/ 2723 h 3201"/>
              <a:gd name="T80" fmla="*/ 2554 w 3739"/>
              <a:gd name="T81" fmla="*/ 2445 h 3201"/>
              <a:gd name="T82" fmla="*/ 1680 w 3739"/>
              <a:gd name="T83" fmla="*/ 689 h 3201"/>
              <a:gd name="T84" fmla="*/ 1637 w 3739"/>
              <a:gd name="T85" fmla="*/ 955 h 3201"/>
              <a:gd name="T86" fmla="*/ 1526 w 3739"/>
              <a:gd name="T87" fmla="*/ 991 h 3201"/>
              <a:gd name="T88" fmla="*/ 1338 w 3739"/>
              <a:gd name="T89" fmla="*/ 1015 h 3201"/>
              <a:gd name="T90" fmla="*/ 1081 w 3739"/>
              <a:gd name="T91" fmla="*/ 1004 h 3201"/>
              <a:gd name="T92" fmla="*/ 894 w 3739"/>
              <a:gd name="T93" fmla="*/ 962 h 3201"/>
              <a:gd name="T94" fmla="*/ 807 w 3739"/>
              <a:gd name="T95" fmla="*/ 689 h 3201"/>
              <a:gd name="T96" fmla="*/ 1881 w 3739"/>
              <a:gd name="T97" fmla="*/ 689 h 3201"/>
              <a:gd name="T98" fmla="*/ 672 w 3739"/>
              <a:gd name="T99" fmla="*/ 2782 h 3201"/>
              <a:gd name="T100" fmla="*/ 3659 w 3739"/>
              <a:gd name="T101" fmla="*/ 2710 h 3201"/>
              <a:gd name="T102" fmla="*/ 1881 w 3739"/>
              <a:gd name="T103" fmla="*/ 15 h 3201"/>
              <a:gd name="T104" fmla="*/ 1881 w 3739"/>
              <a:gd name="T105" fmla="*/ 15 h 3201"/>
              <a:gd name="T106" fmla="*/ 0 w 3739"/>
              <a:gd name="T107" fmla="*/ 352 h 3201"/>
              <a:gd name="T108" fmla="*/ 2712 w 3739"/>
              <a:gd name="T109" fmla="*/ 425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9" h="3201">
                <a:moveTo>
                  <a:pt x="1881" y="2916"/>
                </a:moveTo>
                <a:lnTo>
                  <a:pt x="2554" y="2916"/>
                </a:lnTo>
                <a:lnTo>
                  <a:pt x="2554" y="3186"/>
                </a:lnTo>
                <a:lnTo>
                  <a:pt x="1881" y="3186"/>
                </a:lnTo>
                <a:lnTo>
                  <a:pt x="1881" y="2916"/>
                </a:lnTo>
                <a:close/>
                <a:moveTo>
                  <a:pt x="0" y="2916"/>
                </a:moveTo>
                <a:lnTo>
                  <a:pt x="672" y="2916"/>
                </a:lnTo>
                <a:lnTo>
                  <a:pt x="672" y="3186"/>
                </a:lnTo>
                <a:lnTo>
                  <a:pt x="0" y="3186"/>
                </a:lnTo>
                <a:lnTo>
                  <a:pt x="0" y="2916"/>
                </a:lnTo>
                <a:close/>
                <a:moveTo>
                  <a:pt x="3686" y="2842"/>
                </a:moveTo>
                <a:lnTo>
                  <a:pt x="3739" y="3107"/>
                </a:lnTo>
                <a:lnTo>
                  <a:pt x="3279" y="3201"/>
                </a:lnTo>
                <a:lnTo>
                  <a:pt x="3226" y="2937"/>
                </a:lnTo>
                <a:lnTo>
                  <a:pt x="3686" y="2842"/>
                </a:lnTo>
                <a:close/>
                <a:moveTo>
                  <a:pt x="1276" y="2782"/>
                </a:moveTo>
                <a:lnTo>
                  <a:pt x="1338" y="2783"/>
                </a:lnTo>
                <a:lnTo>
                  <a:pt x="1393" y="2787"/>
                </a:lnTo>
                <a:lnTo>
                  <a:pt x="1443" y="2791"/>
                </a:lnTo>
                <a:lnTo>
                  <a:pt x="1487" y="2798"/>
                </a:lnTo>
                <a:lnTo>
                  <a:pt x="1527" y="2806"/>
                </a:lnTo>
                <a:lnTo>
                  <a:pt x="1561" y="2815"/>
                </a:lnTo>
                <a:lnTo>
                  <a:pt x="1591" y="2824"/>
                </a:lnTo>
                <a:lnTo>
                  <a:pt x="1617" y="2834"/>
                </a:lnTo>
                <a:lnTo>
                  <a:pt x="1638" y="2843"/>
                </a:lnTo>
                <a:lnTo>
                  <a:pt x="1655" y="2853"/>
                </a:lnTo>
                <a:lnTo>
                  <a:pt x="1670" y="2861"/>
                </a:lnTo>
                <a:lnTo>
                  <a:pt x="1680" y="2867"/>
                </a:lnTo>
                <a:lnTo>
                  <a:pt x="1680" y="3186"/>
                </a:lnTo>
                <a:lnTo>
                  <a:pt x="807" y="3186"/>
                </a:lnTo>
                <a:lnTo>
                  <a:pt x="807" y="2870"/>
                </a:lnTo>
                <a:lnTo>
                  <a:pt x="830" y="2858"/>
                </a:lnTo>
                <a:lnTo>
                  <a:pt x="860" y="2848"/>
                </a:lnTo>
                <a:lnTo>
                  <a:pt x="894" y="2836"/>
                </a:lnTo>
                <a:lnTo>
                  <a:pt x="933" y="2824"/>
                </a:lnTo>
                <a:lnTo>
                  <a:pt x="977" y="2813"/>
                </a:lnTo>
                <a:lnTo>
                  <a:pt x="1027" y="2802"/>
                </a:lnTo>
                <a:lnTo>
                  <a:pt x="1081" y="2795"/>
                </a:lnTo>
                <a:lnTo>
                  <a:pt x="1141" y="2788"/>
                </a:lnTo>
                <a:lnTo>
                  <a:pt x="1206" y="2783"/>
                </a:lnTo>
                <a:lnTo>
                  <a:pt x="1276" y="2782"/>
                </a:lnTo>
                <a:close/>
                <a:moveTo>
                  <a:pt x="1881" y="2579"/>
                </a:moveTo>
                <a:lnTo>
                  <a:pt x="2554" y="2579"/>
                </a:lnTo>
                <a:lnTo>
                  <a:pt x="2554" y="2782"/>
                </a:lnTo>
                <a:lnTo>
                  <a:pt x="1881" y="2782"/>
                </a:lnTo>
                <a:lnTo>
                  <a:pt x="1881" y="2579"/>
                </a:lnTo>
                <a:close/>
                <a:moveTo>
                  <a:pt x="334" y="2146"/>
                </a:moveTo>
                <a:lnTo>
                  <a:pt x="295" y="2150"/>
                </a:lnTo>
                <a:lnTo>
                  <a:pt x="260" y="2159"/>
                </a:lnTo>
                <a:lnTo>
                  <a:pt x="227" y="2175"/>
                </a:lnTo>
                <a:lnTo>
                  <a:pt x="197" y="2195"/>
                </a:lnTo>
                <a:lnTo>
                  <a:pt x="172" y="2222"/>
                </a:lnTo>
                <a:lnTo>
                  <a:pt x="152" y="2251"/>
                </a:lnTo>
                <a:lnTo>
                  <a:pt x="136" y="2283"/>
                </a:lnTo>
                <a:lnTo>
                  <a:pt x="127" y="2320"/>
                </a:lnTo>
                <a:lnTo>
                  <a:pt x="124" y="2357"/>
                </a:lnTo>
                <a:lnTo>
                  <a:pt x="127" y="2395"/>
                </a:lnTo>
                <a:lnTo>
                  <a:pt x="136" y="2431"/>
                </a:lnTo>
                <a:lnTo>
                  <a:pt x="152" y="2463"/>
                </a:lnTo>
                <a:lnTo>
                  <a:pt x="172" y="2493"/>
                </a:lnTo>
                <a:lnTo>
                  <a:pt x="197" y="2519"/>
                </a:lnTo>
                <a:lnTo>
                  <a:pt x="227" y="2539"/>
                </a:lnTo>
                <a:lnTo>
                  <a:pt x="260" y="2554"/>
                </a:lnTo>
                <a:lnTo>
                  <a:pt x="295" y="2564"/>
                </a:lnTo>
                <a:lnTo>
                  <a:pt x="334" y="2568"/>
                </a:lnTo>
                <a:lnTo>
                  <a:pt x="371" y="2564"/>
                </a:lnTo>
                <a:lnTo>
                  <a:pt x="406" y="2554"/>
                </a:lnTo>
                <a:lnTo>
                  <a:pt x="439" y="2539"/>
                </a:lnTo>
                <a:lnTo>
                  <a:pt x="469" y="2519"/>
                </a:lnTo>
                <a:lnTo>
                  <a:pt x="494" y="2493"/>
                </a:lnTo>
                <a:lnTo>
                  <a:pt x="514" y="2463"/>
                </a:lnTo>
                <a:lnTo>
                  <a:pt x="530" y="2431"/>
                </a:lnTo>
                <a:lnTo>
                  <a:pt x="540" y="2395"/>
                </a:lnTo>
                <a:lnTo>
                  <a:pt x="543" y="2357"/>
                </a:lnTo>
                <a:lnTo>
                  <a:pt x="540" y="2320"/>
                </a:lnTo>
                <a:lnTo>
                  <a:pt x="530" y="2283"/>
                </a:lnTo>
                <a:lnTo>
                  <a:pt x="514" y="2251"/>
                </a:lnTo>
                <a:lnTo>
                  <a:pt x="494" y="2222"/>
                </a:lnTo>
                <a:lnTo>
                  <a:pt x="469" y="2195"/>
                </a:lnTo>
                <a:lnTo>
                  <a:pt x="439" y="2175"/>
                </a:lnTo>
                <a:lnTo>
                  <a:pt x="406" y="2159"/>
                </a:lnTo>
                <a:lnTo>
                  <a:pt x="371" y="2150"/>
                </a:lnTo>
                <a:lnTo>
                  <a:pt x="334" y="2146"/>
                </a:lnTo>
                <a:close/>
                <a:moveTo>
                  <a:pt x="3325" y="2134"/>
                </a:moveTo>
                <a:lnTo>
                  <a:pt x="3296" y="2136"/>
                </a:lnTo>
                <a:lnTo>
                  <a:pt x="3271" y="2144"/>
                </a:lnTo>
                <a:lnTo>
                  <a:pt x="3248" y="2157"/>
                </a:lnTo>
                <a:lnTo>
                  <a:pt x="3228" y="2175"/>
                </a:lnTo>
                <a:lnTo>
                  <a:pt x="3210" y="2195"/>
                </a:lnTo>
                <a:lnTo>
                  <a:pt x="3195" y="2220"/>
                </a:lnTo>
                <a:lnTo>
                  <a:pt x="3184" y="2248"/>
                </a:lnTo>
                <a:lnTo>
                  <a:pt x="3177" y="2277"/>
                </a:lnTo>
                <a:lnTo>
                  <a:pt x="3173" y="2309"/>
                </a:lnTo>
                <a:lnTo>
                  <a:pt x="3173" y="2342"/>
                </a:lnTo>
                <a:lnTo>
                  <a:pt x="3178" y="2375"/>
                </a:lnTo>
                <a:lnTo>
                  <a:pt x="3188" y="2412"/>
                </a:lnTo>
                <a:lnTo>
                  <a:pt x="3203" y="2446"/>
                </a:lnTo>
                <a:lnTo>
                  <a:pt x="3221" y="2476"/>
                </a:lnTo>
                <a:lnTo>
                  <a:pt x="3243" y="2501"/>
                </a:lnTo>
                <a:lnTo>
                  <a:pt x="3267" y="2522"/>
                </a:lnTo>
                <a:lnTo>
                  <a:pt x="3294" y="2538"/>
                </a:lnTo>
                <a:lnTo>
                  <a:pt x="3322" y="2547"/>
                </a:lnTo>
                <a:lnTo>
                  <a:pt x="3351" y="2552"/>
                </a:lnTo>
                <a:lnTo>
                  <a:pt x="3381" y="2550"/>
                </a:lnTo>
                <a:lnTo>
                  <a:pt x="3406" y="2540"/>
                </a:lnTo>
                <a:lnTo>
                  <a:pt x="3430" y="2528"/>
                </a:lnTo>
                <a:lnTo>
                  <a:pt x="3450" y="2511"/>
                </a:lnTo>
                <a:lnTo>
                  <a:pt x="3467" y="2489"/>
                </a:lnTo>
                <a:lnTo>
                  <a:pt x="3482" y="2465"/>
                </a:lnTo>
                <a:lnTo>
                  <a:pt x="3493" y="2438"/>
                </a:lnTo>
                <a:lnTo>
                  <a:pt x="3500" y="2408"/>
                </a:lnTo>
                <a:lnTo>
                  <a:pt x="3505" y="2376"/>
                </a:lnTo>
                <a:lnTo>
                  <a:pt x="3503" y="2343"/>
                </a:lnTo>
                <a:lnTo>
                  <a:pt x="3499" y="2309"/>
                </a:lnTo>
                <a:lnTo>
                  <a:pt x="3489" y="2273"/>
                </a:lnTo>
                <a:lnTo>
                  <a:pt x="3474" y="2240"/>
                </a:lnTo>
                <a:lnTo>
                  <a:pt x="3456" y="2210"/>
                </a:lnTo>
                <a:lnTo>
                  <a:pt x="3434" y="2184"/>
                </a:lnTo>
                <a:lnTo>
                  <a:pt x="3409" y="2163"/>
                </a:lnTo>
                <a:lnTo>
                  <a:pt x="3383" y="2148"/>
                </a:lnTo>
                <a:lnTo>
                  <a:pt x="3355" y="2137"/>
                </a:lnTo>
                <a:lnTo>
                  <a:pt x="3325" y="2134"/>
                </a:lnTo>
                <a:close/>
                <a:moveTo>
                  <a:pt x="807" y="1074"/>
                </a:moveTo>
                <a:lnTo>
                  <a:pt x="841" y="1087"/>
                </a:lnTo>
                <a:lnTo>
                  <a:pt x="880" y="1098"/>
                </a:lnTo>
                <a:lnTo>
                  <a:pt x="924" y="1111"/>
                </a:lnTo>
                <a:lnTo>
                  <a:pt x="971" y="1121"/>
                </a:lnTo>
                <a:lnTo>
                  <a:pt x="1023" y="1131"/>
                </a:lnTo>
                <a:lnTo>
                  <a:pt x="1080" y="1139"/>
                </a:lnTo>
                <a:lnTo>
                  <a:pt x="1141" y="1145"/>
                </a:lnTo>
                <a:lnTo>
                  <a:pt x="1207" y="1150"/>
                </a:lnTo>
                <a:lnTo>
                  <a:pt x="1276" y="1151"/>
                </a:lnTo>
                <a:lnTo>
                  <a:pt x="1340" y="1150"/>
                </a:lnTo>
                <a:lnTo>
                  <a:pt x="1398" y="1146"/>
                </a:lnTo>
                <a:lnTo>
                  <a:pt x="1451" y="1142"/>
                </a:lnTo>
                <a:lnTo>
                  <a:pt x="1499" y="1135"/>
                </a:lnTo>
                <a:lnTo>
                  <a:pt x="1543" y="1126"/>
                </a:lnTo>
                <a:lnTo>
                  <a:pt x="1584" y="1117"/>
                </a:lnTo>
                <a:lnTo>
                  <a:pt x="1619" y="1105"/>
                </a:lnTo>
                <a:lnTo>
                  <a:pt x="1652" y="1095"/>
                </a:lnTo>
                <a:lnTo>
                  <a:pt x="1680" y="1082"/>
                </a:lnTo>
                <a:lnTo>
                  <a:pt x="1680" y="2715"/>
                </a:lnTo>
                <a:lnTo>
                  <a:pt x="1652" y="2703"/>
                </a:lnTo>
                <a:lnTo>
                  <a:pt x="1619" y="2692"/>
                </a:lnTo>
                <a:lnTo>
                  <a:pt x="1584" y="2682"/>
                </a:lnTo>
                <a:lnTo>
                  <a:pt x="1543" y="2671"/>
                </a:lnTo>
                <a:lnTo>
                  <a:pt x="1499" y="2664"/>
                </a:lnTo>
                <a:lnTo>
                  <a:pt x="1451" y="2657"/>
                </a:lnTo>
                <a:lnTo>
                  <a:pt x="1398" y="2651"/>
                </a:lnTo>
                <a:lnTo>
                  <a:pt x="1340" y="2648"/>
                </a:lnTo>
                <a:lnTo>
                  <a:pt x="1276" y="2646"/>
                </a:lnTo>
                <a:lnTo>
                  <a:pt x="1207" y="2648"/>
                </a:lnTo>
                <a:lnTo>
                  <a:pt x="1141" y="2652"/>
                </a:lnTo>
                <a:lnTo>
                  <a:pt x="1080" y="2658"/>
                </a:lnTo>
                <a:lnTo>
                  <a:pt x="1023" y="2667"/>
                </a:lnTo>
                <a:lnTo>
                  <a:pt x="971" y="2676"/>
                </a:lnTo>
                <a:lnTo>
                  <a:pt x="924" y="2687"/>
                </a:lnTo>
                <a:lnTo>
                  <a:pt x="880" y="2699"/>
                </a:lnTo>
                <a:lnTo>
                  <a:pt x="841" y="2711"/>
                </a:lnTo>
                <a:lnTo>
                  <a:pt x="807" y="2723"/>
                </a:lnTo>
                <a:lnTo>
                  <a:pt x="807" y="1074"/>
                </a:lnTo>
                <a:close/>
                <a:moveTo>
                  <a:pt x="1881" y="825"/>
                </a:moveTo>
                <a:lnTo>
                  <a:pt x="2554" y="825"/>
                </a:lnTo>
                <a:lnTo>
                  <a:pt x="2554" y="2445"/>
                </a:lnTo>
                <a:lnTo>
                  <a:pt x="1881" y="2445"/>
                </a:lnTo>
                <a:lnTo>
                  <a:pt x="1881" y="825"/>
                </a:lnTo>
                <a:close/>
                <a:moveTo>
                  <a:pt x="807" y="689"/>
                </a:moveTo>
                <a:lnTo>
                  <a:pt x="1680" y="689"/>
                </a:lnTo>
                <a:lnTo>
                  <a:pt x="1680" y="930"/>
                </a:lnTo>
                <a:lnTo>
                  <a:pt x="1669" y="937"/>
                </a:lnTo>
                <a:lnTo>
                  <a:pt x="1655" y="946"/>
                </a:lnTo>
                <a:lnTo>
                  <a:pt x="1637" y="955"/>
                </a:lnTo>
                <a:lnTo>
                  <a:pt x="1616" y="964"/>
                </a:lnTo>
                <a:lnTo>
                  <a:pt x="1591" y="973"/>
                </a:lnTo>
                <a:lnTo>
                  <a:pt x="1560" y="983"/>
                </a:lnTo>
                <a:lnTo>
                  <a:pt x="1526" y="991"/>
                </a:lnTo>
                <a:lnTo>
                  <a:pt x="1486" y="999"/>
                </a:lnTo>
                <a:lnTo>
                  <a:pt x="1442" y="1006"/>
                </a:lnTo>
                <a:lnTo>
                  <a:pt x="1393" y="1012"/>
                </a:lnTo>
                <a:lnTo>
                  <a:pt x="1338" y="1015"/>
                </a:lnTo>
                <a:lnTo>
                  <a:pt x="1276" y="1016"/>
                </a:lnTo>
                <a:lnTo>
                  <a:pt x="1206" y="1014"/>
                </a:lnTo>
                <a:lnTo>
                  <a:pt x="1141" y="1011"/>
                </a:lnTo>
                <a:lnTo>
                  <a:pt x="1081" y="1004"/>
                </a:lnTo>
                <a:lnTo>
                  <a:pt x="1027" y="995"/>
                </a:lnTo>
                <a:lnTo>
                  <a:pt x="977" y="985"/>
                </a:lnTo>
                <a:lnTo>
                  <a:pt x="933" y="973"/>
                </a:lnTo>
                <a:lnTo>
                  <a:pt x="894" y="962"/>
                </a:lnTo>
                <a:lnTo>
                  <a:pt x="860" y="950"/>
                </a:lnTo>
                <a:lnTo>
                  <a:pt x="830" y="939"/>
                </a:lnTo>
                <a:lnTo>
                  <a:pt x="807" y="929"/>
                </a:lnTo>
                <a:lnTo>
                  <a:pt x="807" y="689"/>
                </a:lnTo>
                <a:close/>
                <a:moveTo>
                  <a:pt x="1881" y="488"/>
                </a:moveTo>
                <a:lnTo>
                  <a:pt x="2554" y="488"/>
                </a:lnTo>
                <a:lnTo>
                  <a:pt x="2554" y="689"/>
                </a:lnTo>
                <a:lnTo>
                  <a:pt x="1881" y="689"/>
                </a:lnTo>
                <a:lnTo>
                  <a:pt x="1881" y="488"/>
                </a:lnTo>
                <a:close/>
                <a:moveTo>
                  <a:pt x="0" y="488"/>
                </a:moveTo>
                <a:lnTo>
                  <a:pt x="672" y="488"/>
                </a:lnTo>
                <a:lnTo>
                  <a:pt x="672" y="2782"/>
                </a:lnTo>
                <a:lnTo>
                  <a:pt x="0" y="2782"/>
                </a:lnTo>
                <a:lnTo>
                  <a:pt x="0" y="488"/>
                </a:lnTo>
                <a:close/>
                <a:moveTo>
                  <a:pt x="3199" y="463"/>
                </a:moveTo>
                <a:lnTo>
                  <a:pt x="3659" y="2710"/>
                </a:lnTo>
                <a:lnTo>
                  <a:pt x="3198" y="2805"/>
                </a:lnTo>
                <a:lnTo>
                  <a:pt x="2739" y="557"/>
                </a:lnTo>
                <a:lnTo>
                  <a:pt x="3199" y="463"/>
                </a:lnTo>
                <a:close/>
                <a:moveTo>
                  <a:pt x="1881" y="15"/>
                </a:moveTo>
                <a:lnTo>
                  <a:pt x="2554" y="15"/>
                </a:lnTo>
                <a:lnTo>
                  <a:pt x="2554" y="352"/>
                </a:lnTo>
                <a:lnTo>
                  <a:pt x="1881" y="352"/>
                </a:lnTo>
                <a:lnTo>
                  <a:pt x="1881" y="15"/>
                </a:lnTo>
                <a:close/>
                <a:moveTo>
                  <a:pt x="0" y="15"/>
                </a:moveTo>
                <a:lnTo>
                  <a:pt x="672" y="15"/>
                </a:lnTo>
                <a:lnTo>
                  <a:pt x="672" y="352"/>
                </a:lnTo>
                <a:lnTo>
                  <a:pt x="0" y="352"/>
                </a:lnTo>
                <a:lnTo>
                  <a:pt x="0" y="15"/>
                </a:lnTo>
                <a:close/>
                <a:moveTo>
                  <a:pt x="3105" y="0"/>
                </a:moveTo>
                <a:lnTo>
                  <a:pt x="3172" y="331"/>
                </a:lnTo>
                <a:lnTo>
                  <a:pt x="2712" y="425"/>
                </a:lnTo>
                <a:lnTo>
                  <a:pt x="2645" y="95"/>
                </a:lnTo>
                <a:lnTo>
                  <a:pt x="310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105" name="Group 104"/>
          <p:cNvGrpSpPr/>
          <p:nvPr/>
        </p:nvGrpSpPr>
        <p:grpSpPr>
          <a:xfrm>
            <a:off x="4811536" y="4414294"/>
            <a:ext cx="517524" cy="451923"/>
            <a:chOff x="9005888" y="1238250"/>
            <a:chExt cx="1465263" cy="1279526"/>
          </a:xfrm>
          <a:solidFill>
            <a:schemeClr val="bg1"/>
          </a:solidFill>
        </p:grpSpPr>
        <p:sp>
          <p:nvSpPr>
            <p:cNvPr id="101" name="Freeform 53"/>
            <p:cNvSpPr>
              <a:spLocks/>
            </p:cNvSpPr>
            <p:nvPr/>
          </p:nvSpPr>
          <p:spPr bwMode="auto">
            <a:xfrm>
              <a:off x="9983788" y="1420813"/>
              <a:ext cx="201613" cy="411163"/>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2" name="Freeform 54"/>
            <p:cNvSpPr>
              <a:spLocks noEditPoints="1"/>
            </p:cNvSpPr>
            <p:nvPr/>
          </p:nvSpPr>
          <p:spPr bwMode="auto">
            <a:xfrm>
              <a:off x="9696451" y="1238250"/>
              <a:ext cx="774700" cy="774700"/>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3" name="Freeform 55"/>
            <p:cNvSpPr>
              <a:spLocks/>
            </p:cNvSpPr>
            <p:nvPr/>
          </p:nvSpPr>
          <p:spPr bwMode="auto">
            <a:xfrm>
              <a:off x="9409113" y="2049463"/>
              <a:ext cx="1062038" cy="468313"/>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4" name="Freeform 56"/>
            <p:cNvSpPr>
              <a:spLocks noEditPoints="1"/>
            </p:cNvSpPr>
            <p:nvPr/>
          </p:nvSpPr>
          <p:spPr bwMode="auto">
            <a:xfrm>
              <a:off x="9005888" y="2062163"/>
              <a:ext cx="336550" cy="433388"/>
            </a:xfrm>
            <a:custGeom>
              <a:avLst/>
              <a:gdLst>
                <a:gd name="T0" fmla="*/ 440 w 849"/>
                <a:gd name="T1" fmla="*/ 654 h 1093"/>
                <a:gd name="T2" fmla="*/ 408 w 849"/>
                <a:gd name="T3" fmla="*/ 658 h 1093"/>
                <a:gd name="T4" fmla="*/ 379 w 849"/>
                <a:gd name="T5" fmla="*/ 667 h 1093"/>
                <a:gd name="T6" fmla="*/ 352 w 849"/>
                <a:gd name="T7" fmla="*/ 681 h 1093"/>
                <a:gd name="T8" fmla="*/ 328 w 849"/>
                <a:gd name="T9" fmla="*/ 700 h 1093"/>
                <a:gd name="T10" fmla="*/ 309 w 849"/>
                <a:gd name="T11" fmla="*/ 724 h 1093"/>
                <a:gd name="T12" fmla="*/ 295 w 849"/>
                <a:gd name="T13" fmla="*/ 749 h 1093"/>
                <a:gd name="T14" fmla="*/ 286 w 849"/>
                <a:gd name="T15" fmla="*/ 780 h 1093"/>
                <a:gd name="T16" fmla="*/ 282 w 849"/>
                <a:gd name="T17" fmla="*/ 811 h 1093"/>
                <a:gd name="T18" fmla="*/ 286 w 849"/>
                <a:gd name="T19" fmla="*/ 842 h 1093"/>
                <a:gd name="T20" fmla="*/ 295 w 849"/>
                <a:gd name="T21" fmla="*/ 873 h 1093"/>
                <a:gd name="T22" fmla="*/ 309 w 849"/>
                <a:gd name="T23" fmla="*/ 899 h 1093"/>
                <a:gd name="T24" fmla="*/ 328 w 849"/>
                <a:gd name="T25" fmla="*/ 923 h 1093"/>
                <a:gd name="T26" fmla="*/ 352 w 849"/>
                <a:gd name="T27" fmla="*/ 942 h 1093"/>
                <a:gd name="T28" fmla="*/ 379 w 849"/>
                <a:gd name="T29" fmla="*/ 956 h 1093"/>
                <a:gd name="T30" fmla="*/ 408 w 849"/>
                <a:gd name="T31" fmla="*/ 965 h 1093"/>
                <a:gd name="T32" fmla="*/ 440 w 849"/>
                <a:gd name="T33" fmla="*/ 969 h 1093"/>
                <a:gd name="T34" fmla="*/ 472 w 849"/>
                <a:gd name="T35" fmla="*/ 965 h 1093"/>
                <a:gd name="T36" fmla="*/ 501 w 849"/>
                <a:gd name="T37" fmla="*/ 956 h 1093"/>
                <a:gd name="T38" fmla="*/ 528 w 849"/>
                <a:gd name="T39" fmla="*/ 942 h 1093"/>
                <a:gd name="T40" fmla="*/ 551 w 849"/>
                <a:gd name="T41" fmla="*/ 923 h 1093"/>
                <a:gd name="T42" fmla="*/ 570 w 849"/>
                <a:gd name="T43" fmla="*/ 899 h 1093"/>
                <a:gd name="T44" fmla="*/ 585 w 849"/>
                <a:gd name="T45" fmla="*/ 873 h 1093"/>
                <a:gd name="T46" fmla="*/ 594 w 849"/>
                <a:gd name="T47" fmla="*/ 842 h 1093"/>
                <a:gd name="T48" fmla="*/ 597 w 849"/>
                <a:gd name="T49" fmla="*/ 811 h 1093"/>
                <a:gd name="T50" fmla="*/ 594 w 849"/>
                <a:gd name="T51" fmla="*/ 780 h 1093"/>
                <a:gd name="T52" fmla="*/ 585 w 849"/>
                <a:gd name="T53" fmla="*/ 749 h 1093"/>
                <a:gd name="T54" fmla="*/ 570 w 849"/>
                <a:gd name="T55" fmla="*/ 724 h 1093"/>
                <a:gd name="T56" fmla="*/ 551 w 849"/>
                <a:gd name="T57" fmla="*/ 700 h 1093"/>
                <a:gd name="T58" fmla="*/ 528 w 849"/>
                <a:gd name="T59" fmla="*/ 681 h 1093"/>
                <a:gd name="T60" fmla="*/ 501 w 849"/>
                <a:gd name="T61" fmla="*/ 667 h 1093"/>
                <a:gd name="T62" fmla="*/ 472 w 849"/>
                <a:gd name="T63" fmla="*/ 658 h 1093"/>
                <a:gd name="T64" fmla="*/ 440 w 849"/>
                <a:gd name="T65" fmla="*/ 654 h 1093"/>
                <a:gd name="T66" fmla="*/ 206 w 849"/>
                <a:gd name="T67" fmla="*/ 0 h 1093"/>
                <a:gd name="T68" fmla="*/ 775 w 849"/>
                <a:gd name="T69" fmla="*/ 28 h 1093"/>
                <a:gd name="T70" fmla="*/ 796 w 849"/>
                <a:gd name="T71" fmla="*/ 32 h 1093"/>
                <a:gd name="T72" fmla="*/ 814 w 849"/>
                <a:gd name="T73" fmla="*/ 41 h 1093"/>
                <a:gd name="T74" fmla="*/ 830 w 849"/>
                <a:gd name="T75" fmla="*/ 55 h 1093"/>
                <a:gd name="T76" fmla="*/ 841 w 849"/>
                <a:gd name="T77" fmla="*/ 72 h 1093"/>
                <a:gd name="T78" fmla="*/ 848 w 849"/>
                <a:gd name="T79" fmla="*/ 91 h 1093"/>
                <a:gd name="T80" fmla="*/ 849 w 849"/>
                <a:gd name="T81" fmla="*/ 112 h 1093"/>
                <a:gd name="T82" fmla="*/ 780 w 849"/>
                <a:gd name="T83" fmla="*/ 1016 h 1093"/>
                <a:gd name="T84" fmla="*/ 775 w 849"/>
                <a:gd name="T85" fmla="*/ 1037 h 1093"/>
                <a:gd name="T86" fmla="*/ 765 w 849"/>
                <a:gd name="T87" fmla="*/ 1056 h 1093"/>
                <a:gd name="T88" fmla="*/ 752 w 849"/>
                <a:gd name="T89" fmla="*/ 1072 h 1093"/>
                <a:gd name="T90" fmla="*/ 735 w 849"/>
                <a:gd name="T91" fmla="*/ 1083 h 1093"/>
                <a:gd name="T92" fmla="*/ 715 w 849"/>
                <a:gd name="T93" fmla="*/ 1091 h 1093"/>
                <a:gd name="T94" fmla="*/ 693 w 849"/>
                <a:gd name="T95" fmla="*/ 1093 h 1093"/>
                <a:gd name="T96" fmla="*/ 63 w 849"/>
                <a:gd name="T97" fmla="*/ 1093 h 1093"/>
                <a:gd name="T98" fmla="*/ 43 w 849"/>
                <a:gd name="T99" fmla="*/ 1090 h 1093"/>
                <a:gd name="T100" fmla="*/ 25 w 849"/>
                <a:gd name="T101" fmla="*/ 1081 h 1093"/>
                <a:gd name="T102" fmla="*/ 12 w 849"/>
                <a:gd name="T103" fmla="*/ 1068 h 1093"/>
                <a:gd name="T104" fmla="*/ 3 w 849"/>
                <a:gd name="T105" fmla="*/ 1051 h 1093"/>
                <a:gd name="T106" fmla="*/ 0 w 849"/>
                <a:gd name="T107" fmla="*/ 1032 h 1093"/>
                <a:gd name="T108" fmla="*/ 2 w 849"/>
                <a:gd name="T109" fmla="*/ 1012 h 1093"/>
                <a:gd name="T110" fmla="*/ 106 w 849"/>
                <a:gd name="T111" fmla="*/ 74 h 1093"/>
                <a:gd name="T112" fmla="*/ 114 w 849"/>
                <a:gd name="T113" fmla="*/ 54 h 1093"/>
                <a:gd name="T114" fmla="*/ 127 w 849"/>
                <a:gd name="T115" fmla="*/ 36 h 1093"/>
                <a:gd name="T116" fmla="*/ 143 w 849"/>
                <a:gd name="T117" fmla="*/ 20 h 1093"/>
                <a:gd name="T118" fmla="*/ 162 w 849"/>
                <a:gd name="T119" fmla="*/ 9 h 1093"/>
                <a:gd name="T120" fmla="*/ 184 w 849"/>
                <a:gd name="T121" fmla="*/ 2 h 1093"/>
                <a:gd name="T122" fmla="*/ 206 w 849"/>
                <a:gd name="T123"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3">
                  <a:moveTo>
                    <a:pt x="440" y="654"/>
                  </a:moveTo>
                  <a:lnTo>
                    <a:pt x="408" y="658"/>
                  </a:lnTo>
                  <a:lnTo>
                    <a:pt x="379" y="667"/>
                  </a:lnTo>
                  <a:lnTo>
                    <a:pt x="352" y="681"/>
                  </a:lnTo>
                  <a:lnTo>
                    <a:pt x="328" y="700"/>
                  </a:lnTo>
                  <a:lnTo>
                    <a:pt x="309" y="724"/>
                  </a:lnTo>
                  <a:lnTo>
                    <a:pt x="295" y="749"/>
                  </a:lnTo>
                  <a:lnTo>
                    <a:pt x="286" y="780"/>
                  </a:lnTo>
                  <a:lnTo>
                    <a:pt x="282" y="811"/>
                  </a:lnTo>
                  <a:lnTo>
                    <a:pt x="286" y="842"/>
                  </a:lnTo>
                  <a:lnTo>
                    <a:pt x="295" y="873"/>
                  </a:lnTo>
                  <a:lnTo>
                    <a:pt x="309" y="899"/>
                  </a:lnTo>
                  <a:lnTo>
                    <a:pt x="328" y="923"/>
                  </a:lnTo>
                  <a:lnTo>
                    <a:pt x="352" y="942"/>
                  </a:lnTo>
                  <a:lnTo>
                    <a:pt x="379" y="956"/>
                  </a:lnTo>
                  <a:lnTo>
                    <a:pt x="408" y="965"/>
                  </a:lnTo>
                  <a:lnTo>
                    <a:pt x="440" y="969"/>
                  </a:lnTo>
                  <a:lnTo>
                    <a:pt x="472" y="965"/>
                  </a:lnTo>
                  <a:lnTo>
                    <a:pt x="501" y="956"/>
                  </a:lnTo>
                  <a:lnTo>
                    <a:pt x="528" y="942"/>
                  </a:lnTo>
                  <a:lnTo>
                    <a:pt x="551" y="923"/>
                  </a:lnTo>
                  <a:lnTo>
                    <a:pt x="570" y="899"/>
                  </a:lnTo>
                  <a:lnTo>
                    <a:pt x="585" y="873"/>
                  </a:lnTo>
                  <a:lnTo>
                    <a:pt x="594" y="842"/>
                  </a:lnTo>
                  <a:lnTo>
                    <a:pt x="597" y="811"/>
                  </a:lnTo>
                  <a:lnTo>
                    <a:pt x="594" y="780"/>
                  </a:lnTo>
                  <a:lnTo>
                    <a:pt x="585" y="749"/>
                  </a:lnTo>
                  <a:lnTo>
                    <a:pt x="570" y="724"/>
                  </a:lnTo>
                  <a:lnTo>
                    <a:pt x="551" y="700"/>
                  </a:lnTo>
                  <a:lnTo>
                    <a:pt x="528" y="681"/>
                  </a:lnTo>
                  <a:lnTo>
                    <a:pt x="501" y="667"/>
                  </a:lnTo>
                  <a:lnTo>
                    <a:pt x="472" y="658"/>
                  </a:lnTo>
                  <a:lnTo>
                    <a:pt x="440" y="654"/>
                  </a:lnTo>
                  <a:close/>
                  <a:moveTo>
                    <a:pt x="206" y="0"/>
                  </a:moveTo>
                  <a:lnTo>
                    <a:pt x="775" y="28"/>
                  </a:lnTo>
                  <a:lnTo>
                    <a:pt x="796" y="32"/>
                  </a:lnTo>
                  <a:lnTo>
                    <a:pt x="814" y="41"/>
                  </a:lnTo>
                  <a:lnTo>
                    <a:pt x="830" y="55"/>
                  </a:lnTo>
                  <a:lnTo>
                    <a:pt x="841" y="72"/>
                  </a:lnTo>
                  <a:lnTo>
                    <a:pt x="848" y="91"/>
                  </a:lnTo>
                  <a:lnTo>
                    <a:pt x="849" y="112"/>
                  </a:lnTo>
                  <a:lnTo>
                    <a:pt x="780" y="1016"/>
                  </a:lnTo>
                  <a:lnTo>
                    <a:pt x="775" y="1037"/>
                  </a:lnTo>
                  <a:lnTo>
                    <a:pt x="765" y="1056"/>
                  </a:lnTo>
                  <a:lnTo>
                    <a:pt x="752" y="1072"/>
                  </a:lnTo>
                  <a:lnTo>
                    <a:pt x="735" y="1083"/>
                  </a:lnTo>
                  <a:lnTo>
                    <a:pt x="715" y="1091"/>
                  </a:lnTo>
                  <a:lnTo>
                    <a:pt x="693" y="1093"/>
                  </a:lnTo>
                  <a:lnTo>
                    <a:pt x="63" y="1093"/>
                  </a:lnTo>
                  <a:lnTo>
                    <a:pt x="43" y="1090"/>
                  </a:lnTo>
                  <a:lnTo>
                    <a:pt x="25" y="1081"/>
                  </a:lnTo>
                  <a:lnTo>
                    <a:pt x="12" y="1068"/>
                  </a:lnTo>
                  <a:lnTo>
                    <a:pt x="3" y="1051"/>
                  </a:lnTo>
                  <a:lnTo>
                    <a:pt x="0" y="1032"/>
                  </a:lnTo>
                  <a:lnTo>
                    <a:pt x="2" y="1012"/>
                  </a:lnTo>
                  <a:lnTo>
                    <a:pt x="106" y="74"/>
                  </a:lnTo>
                  <a:lnTo>
                    <a:pt x="114" y="54"/>
                  </a:lnTo>
                  <a:lnTo>
                    <a:pt x="127" y="36"/>
                  </a:lnTo>
                  <a:lnTo>
                    <a:pt x="143" y="20"/>
                  </a:lnTo>
                  <a:lnTo>
                    <a:pt x="162" y="9"/>
                  </a:lnTo>
                  <a:lnTo>
                    <a:pt x="184" y="2"/>
                  </a:lnTo>
                  <a:lnTo>
                    <a:pt x="2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sp>
        <p:nvSpPr>
          <p:cNvPr id="114" name="TextBox 113"/>
          <p:cNvSpPr txBox="1"/>
          <p:nvPr/>
        </p:nvSpPr>
        <p:spPr>
          <a:xfrm>
            <a:off x="9981980" y="4589588"/>
            <a:ext cx="2133820" cy="830997"/>
          </a:xfrm>
          <a:prstGeom prst="rect">
            <a:avLst/>
          </a:prstGeom>
          <a:noFill/>
        </p:spPr>
        <p:txBody>
          <a:bodyPr wrap="square" rtlCol="0">
            <a:spAutoFit/>
          </a:bodyPr>
          <a:lstStyle/>
          <a:p>
            <a:r>
              <a:rPr lang="en-US" sz="1600" kern="0" dirty="0">
                <a:solidFill>
                  <a:schemeClr val="tx1">
                    <a:lumMod val="75000"/>
                    <a:lumOff val="25000"/>
                  </a:schemeClr>
                </a:solidFill>
                <a:latin typeface="Arial" panose="020B0604020202020204" pitchFamily="34" charset="0"/>
                <a:cs typeface="Arial" panose="020B0604020202020204" pitchFamily="34" charset="0"/>
              </a:rPr>
              <a:t>Continuously Review and Enhance Board Work</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0" name="TextBox 69"/>
          <p:cNvSpPr txBox="1"/>
          <p:nvPr/>
        </p:nvSpPr>
        <p:spPr>
          <a:xfrm>
            <a:off x="8964635" y="3093874"/>
            <a:ext cx="2133820" cy="584775"/>
          </a:xfrm>
          <a:prstGeom prst="rect">
            <a:avLst/>
          </a:prstGeom>
          <a:noFill/>
        </p:spPr>
        <p:txBody>
          <a:bodyPr wrap="square" rtlCol="0">
            <a:spAutoFit/>
          </a:bodyPr>
          <a:lstStyle/>
          <a:p>
            <a:r>
              <a:rPr lang="en-US" sz="1600" kern="0" dirty="0">
                <a:solidFill>
                  <a:schemeClr val="tx1">
                    <a:lumMod val="75000"/>
                    <a:lumOff val="25000"/>
                  </a:schemeClr>
                </a:solidFill>
                <a:latin typeface="Arial" panose="020B0604020202020204" pitchFamily="34" charset="0"/>
                <a:cs typeface="Arial" panose="020B0604020202020204" pitchFamily="34" charset="0"/>
              </a:rPr>
              <a:t>Engage Diverse Stakeholders</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1" name="TextBox 70"/>
          <p:cNvSpPr txBox="1"/>
          <p:nvPr/>
        </p:nvSpPr>
        <p:spPr>
          <a:xfrm>
            <a:off x="7247238" y="1943559"/>
            <a:ext cx="2133820" cy="584775"/>
          </a:xfrm>
          <a:prstGeom prst="rect">
            <a:avLst/>
          </a:prstGeom>
          <a:noFill/>
        </p:spPr>
        <p:txBody>
          <a:bodyPr wrap="square" rtlCol="0">
            <a:spAutoFit/>
          </a:bodyPr>
          <a:lstStyle/>
          <a:p>
            <a:r>
              <a:rPr lang="en-US" sz="1600" kern="0" dirty="0">
                <a:solidFill>
                  <a:schemeClr val="tx1">
                    <a:lumMod val="75000"/>
                    <a:lumOff val="25000"/>
                  </a:schemeClr>
                </a:solidFill>
                <a:latin typeface="Arial" panose="020B0604020202020204" pitchFamily="34" charset="0"/>
                <a:cs typeface="Arial" panose="020B0604020202020204" pitchFamily="34" charset="0"/>
              </a:rPr>
              <a:t>Open &amp; Transparent Decision Making</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2" name="TextBox 71"/>
          <p:cNvSpPr txBox="1"/>
          <p:nvPr/>
        </p:nvSpPr>
        <p:spPr>
          <a:xfrm>
            <a:off x="4440976" y="1571798"/>
            <a:ext cx="3013299" cy="338554"/>
          </a:xfrm>
          <a:prstGeom prst="rect">
            <a:avLst/>
          </a:prstGeom>
          <a:noFill/>
        </p:spPr>
        <p:txBody>
          <a:bodyPr wrap="square" rtlCol="0">
            <a:spAutoFit/>
          </a:bodyPr>
          <a:lstStyle/>
          <a:p>
            <a:r>
              <a:rPr lang="en-US" sz="1600" kern="0" dirty="0">
                <a:solidFill>
                  <a:schemeClr val="tx1">
                    <a:lumMod val="75000"/>
                    <a:lumOff val="25000"/>
                  </a:schemeClr>
                </a:solidFill>
                <a:latin typeface="Arial" panose="020B0604020202020204" pitchFamily="34" charset="0"/>
                <a:cs typeface="Arial" panose="020B0604020202020204" pitchFamily="34" charset="0"/>
              </a:rPr>
              <a:t>Steward Scarce Resources</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TextBox 72"/>
          <p:cNvSpPr txBox="1"/>
          <p:nvPr/>
        </p:nvSpPr>
        <p:spPr>
          <a:xfrm>
            <a:off x="1897551" y="1767106"/>
            <a:ext cx="2133820" cy="584775"/>
          </a:xfrm>
          <a:prstGeom prst="rect">
            <a:avLst/>
          </a:prstGeom>
          <a:noFill/>
        </p:spPr>
        <p:txBody>
          <a:bodyPr wrap="square" rtlCol="0">
            <a:spAutoFit/>
          </a:bodyPr>
          <a:lstStyle/>
          <a:p>
            <a:pPr algn="r"/>
            <a:r>
              <a:rPr lang="en-US" sz="1600" kern="0" dirty="0">
                <a:solidFill>
                  <a:schemeClr val="tx1">
                    <a:lumMod val="75000"/>
                    <a:lumOff val="25000"/>
                  </a:schemeClr>
                </a:solidFill>
                <a:latin typeface="Arial" panose="020B0604020202020204" pitchFamily="34" charset="0"/>
                <a:cs typeface="Arial" panose="020B0604020202020204" pitchFamily="34" charset="0"/>
              </a:rPr>
              <a:t>Expect Accountable Results</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7" name="TextBox 86"/>
          <p:cNvSpPr txBox="1"/>
          <p:nvPr/>
        </p:nvSpPr>
        <p:spPr>
          <a:xfrm>
            <a:off x="516019" y="3067885"/>
            <a:ext cx="2133820" cy="584775"/>
          </a:xfrm>
          <a:prstGeom prst="rect">
            <a:avLst/>
          </a:prstGeom>
          <a:noFill/>
        </p:spPr>
        <p:txBody>
          <a:bodyPr wrap="square" rtlCol="0">
            <a:spAutoFit/>
          </a:bodyPr>
          <a:lstStyle/>
          <a:p>
            <a:pPr algn="r"/>
            <a:r>
              <a:rPr lang="en-US" sz="1600" kern="0" dirty="0">
                <a:solidFill>
                  <a:schemeClr val="tx1">
                    <a:lumMod val="75000"/>
                    <a:lumOff val="25000"/>
                  </a:schemeClr>
                </a:solidFill>
                <a:latin typeface="Arial" panose="020B0604020202020204" pitchFamily="34" charset="0"/>
                <a:cs typeface="Arial" panose="020B0604020202020204" pitchFamily="34" charset="0"/>
              </a:rPr>
              <a:t>Champion the Mission.</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8" name="TextBox 87"/>
          <p:cNvSpPr txBox="1"/>
          <p:nvPr/>
        </p:nvSpPr>
        <p:spPr>
          <a:xfrm>
            <a:off x="13078" y="4912011"/>
            <a:ext cx="2133820" cy="584775"/>
          </a:xfrm>
          <a:prstGeom prst="rect">
            <a:avLst/>
          </a:prstGeom>
          <a:noFill/>
        </p:spPr>
        <p:txBody>
          <a:bodyPr wrap="square" rtlCol="0">
            <a:spAutoFit/>
          </a:bodyPr>
          <a:lstStyle/>
          <a:p>
            <a:pPr algn="r"/>
            <a:r>
              <a:rPr lang="en-US" sz="1600" kern="0" dirty="0">
                <a:solidFill>
                  <a:schemeClr val="tx1">
                    <a:lumMod val="75000"/>
                    <a:lumOff val="25000"/>
                  </a:schemeClr>
                </a:solidFill>
                <a:latin typeface="Arial" panose="020B0604020202020204" pitchFamily="34" charset="0"/>
                <a:cs typeface="Arial" panose="020B0604020202020204" pitchFamily="34" charset="0"/>
              </a:rPr>
              <a:t>Establish Strategic Direction.</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9E1DE5E-5131-4748-93A5-978348B4A15F}" type="slidenum">
              <a:rPr lang="en-US" smtClean="0"/>
              <a:t>10</a:t>
            </a:fld>
            <a:endParaRPr lang="en-US" dirty="0"/>
          </a:p>
        </p:txBody>
      </p:sp>
    </p:spTree>
    <p:extLst>
      <p:ext uri="{BB962C8B-B14F-4D97-AF65-F5344CB8AC3E}">
        <p14:creationId xmlns:p14="http://schemas.microsoft.com/office/powerpoint/2010/main" val="101808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E1DE5E-5131-4748-93A5-978348B4A15F}" type="slidenum">
              <a:rPr lang="en-US" smtClean="0"/>
              <a:t>11</a:t>
            </a:fld>
            <a:endParaRPr lang="en-US" dirty="0"/>
          </a:p>
        </p:txBody>
      </p:sp>
      <p:sp>
        <p:nvSpPr>
          <p:cNvPr id="2" name="TextBox 1"/>
          <p:cNvSpPr txBox="1"/>
          <p:nvPr/>
        </p:nvSpPr>
        <p:spPr>
          <a:xfrm>
            <a:off x="7122695" y="3236495"/>
            <a:ext cx="5069305" cy="830997"/>
          </a:xfrm>
          <a:prstGeom prst="rect">
            <a:avLst/>
          </a:prstGeom>
          <a:noFill/>
        </p:spPr>
        <p:txBody>
          <a:bodyPr wrap="square" rtlCol="0">
            <a:spAutoFit/>
          </a:bodyPr>
          <a:lstStyle/>
          <a:p>
            <a:r>
              <a:rPr lang="en-US" sz="2800" b="1" dirty="0">
                <a:solidFill>
                  <a:srgbClr val="990000"/>
                </a:solidFill>
              </a:rPr>
              <a:t>Board Education Resources</a:t>
            </a:r>
          </a:p>
          <a:p>
            <a:pPr algn="ctr"/>
            <a:r>
              <a:rPr lang="en-US" sz="2000" b="1" dirty="0">
                <a:solidFill>
                  <a:srgbClr val="990000"/>
                </a:solidFill>
              </a:rPr>
              <a:t>Some Examples</a:t>
            </a:r>
          </a:p>
        </p:txBody>
      </p:sp>
      <p:sp>
        <p:nvSpPr>
          <p:cNvPr id="3" name="TextBox 2"/>
          <p:cNvSpPr txBox="1"/>
          <p:nvPr/>
        </p:nvSpPr>
        <p:spPr>
          <a:xfrm>
            <a:off x="7363327" y="3898232"/>
            <a:ext cx="4235116" cy="2862322"/>
          </a:xfrm>
          <a:prstGeom prst="rect">
            <a:avLst/>
          </a:prstGeom>
          <a:noFill/>
        </p:spPr>
        <p:txBody>
          <a:bodyPr wrap="square" rtlCol="0">
            <a:spAutoFit/>
          </a:bodyPr>
          <a:lstStyle/>
          <a:p>
            <a:pPr marL="285750" indent="-285750">
              <a:buClr>
                <a:srgbClr val="A50021"/>
              </a:buClr>
              <a:buSzPct val="125000"/>
              <a:buFont typeface="Wingdings" panose="05000000000000000000" pitchFamily="2" charset="2"/>
              <a:buChar char="§"/>
            </a:pPr>
            <a:r>
              <a:rPr lang="en-US" sz="2000" dirty="0">
                <a:hlinkClick r:id="rId3" action="ppaction://hlinksldjump"/>
              </a:rPr>
              <a:t>Leaders Who Govern 400 page Text</a:t>
            </a:r>
            <a:endParaRPr lang="en-US" sz="2000" dirty="0"/>
          </a:p>
          <a:p>
            <a:pPr marL="285750" indent="-285750">
              <a:buClr>
                <a:srgbClr val="A50021"/>
              </a:buClr>
              <a:buSzPct val="125000"/>
              <a:buFont typeface="Wingdings" panose="05000000000000000000" pitchFamily="2" charset="2"/>
              <a:buChar char="§"/>
            </a:pPr>
            <a:r>
              <a:rPr lang="en-US" sz="2000" dirty="0">
                <a:hlinkClick r:id="rId4" action="ppaction://hlinksldjump"/>
              </a:rPr>
              <a:t>Five Guides on Best Practices</a:t>
            </a:r>
            <a:endParaRPr lang="en-US" sz="2000" dirty="0"/>
          </a:p>
          <a:p>
            <a:pPr marL="285750" indent="-285750">
              <a:buClr>
                <a:srgbClr val="A50021"/>
              </a:buClr>
              <a:buSzPct val="125000"/>
              <a:buFont typeface="Wingdings" panose="05000000000000000000" pitchFamily="2" charset="2"/>
              <a:buChar char="§"/>
            </a:pPr>
            <a:r>
              <a:rPr lang="en-US" sz="2000" dirty="0">
                <a:hlinkClick r:id="rId4" action="ppaction://hlinksldjump"/>
              </a:rPr>
              <a:t>Five Handbooks on Best Practices</a:t>
            </a:r>
            <a:endParaRPr lang="en-US" sz="2000" dirty="0"/>
          </a:p>
          <a:p>
            <a:pPr marL="285750" indent="-285750">
              <a:buClr>
                <a:srgbClr val="A50021"/>
              </a:buClr>
              <a:buSzPct val="125000"/>
              <a:buFont typeface="Wingdings" panose="05000000000000000000" pitchFamily="2" charset="2"/>
              <a:buChar char="§"/>
            </a:pPr>
            <a:r>
              <a:rPr lang="en-US" sz="2000" dirty="0">
                <a:hlinkClick r:id="rId5" action="ppaction://hlinksldjump"/>
              </a:rPr>
              <a:t>Governance and Health</a:t>
            </a:r>
            <a:endParaRPr lang="en-US" sz="2000" dirty="0"/>
          </a:p>
          <a:p>
            <a:pPr marL="285750" indent="-285750">
              <a:buClr>
                <a:srgbClr val="A50021"/>
              </a:buClr>
              <a:buSzPct val="125000"/>
              <a:buFont typeface="Wingdings" panose="05000000000000000000" pitchFamily="2" charset="2"/>
              <a:buChar char="§"/>
            </a:pPr>
            <a:r>
              <a:rPr lang="en-US" sz="2000" dirty="0">
                <a:hlinkClick r:id="rId6" action="ppaction://hlinksldjump"/>
              </a:rPr>
              <a:t>Key Practices of Good Governance</a:t>
            </a:r>
            <a:endParaRPr lang="en-US" sz="2000" dirty="0"/>
          </a:p>
          <a:p>
            <a:pPr marL="285750" indent="-285750">
              <a:buClr>
                <a:srgbClr val="A50021"/>
              </a:buClr>
              <a:buSzPct val="125000"/>
              <a:buFont typeface="Wingdings" panose="05000000000000000000" pitchFamily="2" charset="2"/>
              <a:buChar char="§"/>
            </a:pPr>
            <a:r>
              <a:rPr lang="en-US" sz="2000" dirty="0">
                <a:hlinkClick r:id="rId7" action="ppaction://hlinksldjump"/>
              </a:rPr>
              <a:t>Infrastructure for Good Governance</a:t>
            </a:r>
            <a:endParaRPr lang="en-US" sz="2000" dirty="0"/>
          </a:p>
          <a:p>
            <a:pPr marL="285750" indent="-285750">
              <a:buClr>
                <a:srgbClr val="A50021"/>
              </a:buClr>
              <a:buSzPct val="125000"/>
              <a:buFont typeface="Wingdings" panose="05000000000000000000" pitchFamily="2" charset="2"/>
              <a:buChar char="§"/>
            </a:pPr>
            <a:r>
              <a:rPr lang="en-US" sz="2000" dirty="0">
                <a:hlinkClick r:id="rId8" action="ppaction://hlinksldjump"/>
              </a:rPr>
              <a:t>Good Governance in Medicines</a:t>
            </a:r>
            <a:endParaRPr lang="en-US" sz="2000" dirty="0"/>
          </a:p>
          <a:p>
            <a:pPr marL="285750" indent="-285750">
              <a:buClr>
                <a:srgbClr val="A50021"/>
              </a:buClr>
              <a:buSzPct val="125000"/>
              <a:buFont typeface="Wingdings" panose="05000000000000000000" pitchFamily="2" charset="2"/>
              <a:buChar char="§"/>
            </a:pPr>
            <a:endParaRPr lang="en-US" sz="2000" dirty="0"/>
          </a:p>
          <a:p>
            <a:pPr marL="285750" indent="-285750">
              <a:buClr>
                <a:srgbClr val="A50021"/>
              </a:buClr>
              <a:buSzPct val="125000"/>
              <a:buFont typeface="Wingdings" panose="05000000000000000000" pitchFamily="2" charset="2"/>
              <a:buChar char="§"/>
            </a:pPr>
            <a:endParaRPr lang="en-US" sz="2000" dirty="0"/>
          </a:p>
        </p:txBody>
      </p:sp>
      <p:sp>
        <p:nvSpPr>
          <p:cNvPr id="4" name="TextBox 3"/>
          <p:cNvSpPr txBox="1"/>
          <p:nvPr/>
        </p:nvSpPr>
        <p:spPr>
          <a:xfrm>
            <a:off x="7122695" y="2717369"/>
            <a:ext cx="1277816" cy="769441"/>
          </a:xfrm>
          <a:prstGeom prst="rect">
            <a:avLst/>
          </a:prstGeom>
          <a:noFill/>
        </p:spPr>
        <p:txBody>
          <a:bodyPr wrap="square" rtlCol="0">
            <a:spAutoFit/>
          </a:bodyPr>
          <a:lstStyle/>
          <a:p>
            <a:r>
              <a:rPr lang="en-US" sz="4400" b="1" dirty="0"/>
              <a:t>5</a:t>
            </a:r>
          </a:p>
        </p:txBody>
      </p:sp>
      <p:sp>
        <p:nvSpPr>
          <p:cNvPr id="5" name="TextBox 4"/>
          <p:cNvSpPr txBox="1"/>
          <p:nvPr/>
        </p:nvSpPr>
        <p:spPr>
          <a:xfrm>
            <a:off x="1943834" y="6079351"/>
            <a:ext cx="6887932" cy="276999"/>
          </a:xfrm>
          <a:prstGeom prst="rect">
            <a:avLst/>
          </a:prstGeom>
          <a:noFill/>
        </p:spPr>
        <p:txBody>
          <a:bodyPr wrap="square" rtlCol="0">
            <a:spAutoFit/>
          </a:bodyPr>
          <a:lstStyle/>
          <a:p>
            <a:r>
              <a:rPr lang="en-US" sz="1200" dirty="0"/>
              <a:t>Public Domain Materials developed by ANADACH Advisory Board Member James Rice</a:t>
            </a:r>
          </a:p>
        </p:txBody>
      </p:sp>
    </p:spTree>
    <p:extLst>
      <p:ext uri="{BB962C8B-B14F-4D97-AF65-F5344CB8AC3E}">
        <p14:creationId xmlns:p14="http://schemas.microsoft.com/office/powerpoint/2010/main" val="309043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9E1DE5E-5131-4748-93A5-978348B4A15F}" type="slidenum">
              <a:rPr lang="en-US" smtClean="0"/>
              <a:pPr/>
              <a:t>12</a:t>
            </a:fld>
            <a:endParaRPr lang="en-US" dirty="0"/>
          </a:p>
        </p:txBody>
      </p:sp>
      <p:sp>
        <p:nvSpPr>
          <p:cNvPr id="3" name="Rectangle 2"/>
          <p:cNvSpPr/>
          <p:nvPr/>
        </p:nvSpPr>
        <p:spPr>
          <a:xfrm>
            <a:off x="2940605" y="914234"/>
            <a:ext cx="7262760" cy="4647426"/>
          </a:xfrm>
          <a:prstGeom prst="rect">
            <a:avLst/>
          </a:prstGeom>
        </p:spPr>
        <p:txBody>
          <a:bodyPr wrap="square">
            <a:spAutoFit/>
          </a:bodyPr>
          <a:lstStyle/>
          <a:p>
            <a:r>
              <a:rPr lang="en-US" sz="2000"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Strategic Thinking for</a:t>
            </a:r>
            <a:br>
              <a:rPr lang="en-US" sz="2000"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br>
            <a:r>
              <a:rPr lang="en-US" sz="2000"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Governance Enhancement and Board Development </a:t>
            </a:r>
          </a:p>
          <a:p>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r>
              <a:rPr lang="en-US" sz="1600" dirty="0">
                <a:latin typeface="Arial" panose="020B0604020202020204" pitchFamily="34" charset="0"/>
                <a:ea typeface="Times New Roman" panose="02020603050405020304" pitchFamily="18" charset="0"/>
                <a:cs typeface="Times New Roman" panose="02020603050405020304" pitchFamily="18" charset="0"/>
              </a:rPr>
              <a:t>As the Boards of private sector enterprises prepare for their work within a challenging and changing health sector, new ways to support each board member’s orientation and development should be planned for each year. </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r>
              <a:rPr lang="en-US" sz="1600" dirty="0">
                <a:latin typeface="Arial" panose="020B0604020202020204" pitchFamily="34" charset="0"/>
                <a:ea typeface="Times New Roman" panose="02020603050405020304" pitchFamily="18" charset="0"/>
                <a:cs typeface="Times New Roman" panose="02020603050405020304" pitchFamily="18" charset="0"/>
              </a:rPr>
              <a:t>Most boards elect to develop and be guided by a multi-media education program with these key components:</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600" dirty="0">
                <a:latin typeface="Arial" panose="020B0604020202020204" pitchFamily="34" charset="0"/>
                <a:ea typeface="Times New Roman" panose="02020603050405020304" pitchFamily="18" charset="0"/>
                <a:cs typeface="Times New Roman" panose="02020603050405020304" pitchFamily="18" charset="0"/>
              </a:rPr>
              <a:t>An annual “</a:t>
            </a:r>
            <a:r>
              <a:rPr lang="en-US" sz="1600" b="1" i="1" dirty="0">
                <a:latin typeface="Arial" panose="020B0604020202020204" pitchFamily="34" charset="0"/>
                <a:ea typeface="Times New Roman" panose="02020603050405020304" pitchFamily="18" charset="0"/>
                <a:cs typeface="Times New Roman" panose="02020603050405020304" pitchFamily="18" charset="0"/>
              </a:rPr>
              <a:t>Board Self-Assessment</a:t>
            </a:r>
            <a:r>
              <a:rPr lang="en-US" sz="1600" dirty="0">
                <a:latin typeface="Arial" panose="020B0604020202020204" pitchFamily="34" charset="0"/>
                <a:ea typeface="Times New Roman" panose="02020603050405020304" pitchFamily="18" charset="0"/>
                <a:cs typeface="Times New Roman" panose="02020603050405020304" pitchFamily="18" charset="0"/>
              </a:rPr>
              <a:t>” by the board of how well they believe the board work is being accomplished;</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600" dirty="0">
                <a:latin typeface="Arial" panose="020B0604020202020204" pitchFamily="34" charset="0"/>
                <a:ea typeface="Times New Roman" panose="02020603050405020304" pitchFamily="18" charset="0"/>
                <a:cs typeface="Times New Roman" panose="02020603050405020304" pitchFamily="18" charset="0"/>
              </a:rPr>
              <a:t>A periodically updated “</a:t>
            </a:r>
            <a:r>
              <a:rPr lang="en-US" sz="1600" b="1" i="1" dirty="0">
                <a:latin typeface="Arial" panose="020B0604020202020204" pitchFamily="34" charset="0"/>
                <a:ea typeface="Times New Roman" panose="02020603050405020304" pitchFamily="18" charset="0"/>
                <a:cs typeface="Times New Roman" panose="02020603050405020304" pitchFamily="18" charset="0"/>
              </a:rPr>
              <a:t>New Board Member Orientation Program</a:t>
            </a:r>
            <a:r>
              <a:rPr lang="en-US" sz="1600" dirty="0">
                <a:latin typeface="Arial" panose="020B0604020202020204" pitchFamily="34" charset="0"/>
                <a:ea typeface="Times New Roman" panose="02020603050405020304" pitchFamily="18" charset="0"/>
                <a:cs typeface="Times New Roman" panose="02020603050405020304" pitchFamily="18" charset="0"/>
              </a:rPr>
              <a:t>”;</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600" dirty="0">
                <a:latin typeface="Arial" panose="020B0604020202020204" pitchFamily="34" charset="0"/>
                <a:ea typeface="Times New Roman" panose="02020603050405020304" pitchFamily="18" charset="0"/>
                <a:cs typeface="Times New Roman" panose="02020603050405020304" pitchFamily="18" charset="0"/>
              </a:rPr>
              <a:t>An annual “</a:t>
            </a:r>
            <a:r>
              <a:rPr lang="en-US" sz="1600" b="1" i="1" dirty="0">
                <a:latin typeface="Arial" panose="020B0604020202020204" pitchFamily="34" charset="0"/>
                <a:ea typeface="Times New Roman" panose="02020603050405020304" pitchFamily="18" charset="0"/>
                <a:cs typeface="Times New Roman" panose="02020603050405020304" pitchFamily="18" charset="0"/>
              </a:rPr>
              <a:t>Board Education Calendar</a:t>
            </a:r>
            <a:r>
              <a:rPr lang="en-US" sz="1600" dirty="0">
                <a:latin typeface="Arial" panose="020B0604020202020204" pitchFamily="34" charset="0"/>
                <a:ea typeface="Times New Roman" panose="02020603050405020304" pitchFamily="18" charset="0"/>
                <a:cs typeface="Times New Roman" panose="02020603050405020304" pitchFamily="18" charset="0"/>
              </a:rPr>
              <a:t>” of events, speakers and learning experiences (for example Briefs from CEO, materials from hospital associations, and speakers on hot topics by hospital executives, medical staff or out-of-town experts; and </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600" dirty="0">
                <a:latin typeface="Arial" panose="020B0604020202020204" pitchFamily="34" charset="0"/>
                <a:ea typeface="Times New Roman" panose="02020603050405020304" pitchFamily="18" charset="0"/>
                <a:cs typeface="Times New Roman" panose="02020603050405020304" pitchFamily="18" charset="0"/>
              </a:rPr>
              <a:t>Customized reading materials on topics of particular interest </a:t>
            </a:r>
            <a:r>
              <a:rPr lang="en-US" sz="1600" b="1" i="1" dirty="0">
                <a:latin typeface="Arial" panose="020B0604020202020204" pitchFamily="34" charset="0"/>
                <a:ea typeface="Times New Roman" panose="02020603050405020304" pitchFamily="18" charset="0"/>
                <a:cs typeface="Times New Roman" panose="02020603050405020304" pitchFamily="18" charset="0"/>
              </a:rPr>
              <a:t>to each board member.</a:t>
            </a:r>
            <a:endParaRPr lang="en-US" sz="16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57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06225" y="6356350"/>
            <a:ext cx="485775" cy="365125"/>
          </a:xfrm>
        </p:spPr>
        <p:txBody>
          <a:bodyPr/>
          <a:lstStyle/>
          <a:p>
            <a:fld id="{59E1DE5E-5131-4748-93A5-978348B4A15F}" type="slidenum">
              <a:rPr lang="en-US" smtClean="0"/>
              <a:t>13</a:t>
            </a:fld>
            <a:endParaRPr lang="en-US" dirty="0"/>
          </a:p>
        </p:txBody>
      </p:sp>
      <p:sp>
        <p:nvSpPr>
          <p:cNvPr id="4" name="Rectangle 3"/>
          <p:cNvSpPr/>
          <p:nvPr/>
        </p:nvSpPr>
        <p:spPr>
          <a:xfrm>
            <a:off x="4557382" y="5170995"/>
            <a:ext cx="3464989" cy="369332"/>
          </a:xfrm>
          <a:prstGeom prst="rect">
            <a:avLst/>
          </a:prstGeom>
          <a:solidFill>
            <a:srgbClr val="6FAC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Regular Pentagon 4"/>
          <p:cNvSpPr/>
          <p:nvPr/>
        </p:nvSpPr>
        <p:spPr>
          <a:xfrm>
            <a:off x="4914169" y="1922924"/>
            <a:ext cx="2582562" cy="2459583"/>
          </a:xfrm>
          <a:prstGeom prst="pentagon">
            <a:avLst/>
          </a:prstGeom>
          <a:solidFill>
            <a:srgbClr val="6FAC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197047" y="2850633"/>
            <a:ext cx="2082886" cy="584775"/>
          </a:xfrm>
          <a:prstGeom prst="rect">
            <a:avLst/>
          </a:prstGeom>
          <a:noFill/>
        </p:spPr>
        <p:txBody>
          <a:bodyPr wrap="square" rtlCol="0">
            <a:spAutoFit/>
          </a:bodyPr>
          <a:lstStyle/>
          <a:p>
            <a:pPr algn="ctr"/>
            <a:r>
              <a:rPr lang="en-US" sz="1600" b="1" dirty="0">
                <a:solidFill>
                  <a:schemeClr val="bg1"/>
                </a:solidFill>
              </a:rPr>
              <a:t>Annual</a:t>
            </a:r>
          </a:p>
          <a:p>
            <a:pPr algn="ctr"/>
            <a:r>
              <a:rPr lang="en-US" sz="1600" b="1" dirty="0">
                <a:solidFill>
                  <a:schemeClr val="bg1"/>
                </a:solidFill>
              </a:rPr>
              <a:t>Board Education Plan</a:t>
            </a:r>
          </a:p>
        </p:txBody>
      </p:sp>
      <p:sp>
        <p:nvSpPr>
          <p:cNvPr id="7" name="TextBox 6"/>
          <p:cNvSpPr txBox="1"/>
          <p:nvPr/>
        </p:nvSpPr>
        <p:spPr>
          <a:xfrm>
            <a:off x="5562347" y="5170995"/>
            <a:ext cx="1556951" cy="369332"/>
          </a:xfrm>
          <a:prstGeom prst="rect">
            <a:avLst/>
          </a:prstGeom>
          <a:noFill/>
        </p:spPr>
        <p:txBody>
          <a:bodyPr wrap="square" rtlCol="0">
            <a:spAutoFit/>
          </a:bodyPr>
          <a:lstStyle/>
          <a:p>
            <a:r>
              <a:rPr lang="en-US" dirty="0">
                <a:solidFill>
                  <a:schemeClr val="bg1"/>
                </a:solidFill>
              </a:rPr>
              <a:t>Staff Support</a:t>
            </a:r>
          </a:p>
        </p:txBody>
      </p:sp>
      <p:pic>
        <p:nvPicPr>
          <p:cNvPr id="8" name="Picture 7" descr="Number 1 ic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097" y="1687231"/>
            <a:ext cx="471386" cy="471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umber 5 ic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1843" y="2716531"/>
            <a:ext cx="471414" cy="471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Number 4 ico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7047" y="4146814"/>
            <a:ext cx="471386" cy="4713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Number 3 ico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4900" y="4146814"/>
            <a:ext cx="471413" cy="4714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Number 2 icon">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82308" y="2681302"/>
            <a:ext cx="471413" cy="4714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38957" y="1164971"/>
            <a:ext cx="993665" cy="523220"/>
          </a:xfrm>
          <a:prstGeom prst="rect">
            <a:avLst/>
          </a:prstGeom>
          <a:noFill/>
        </p:spPr>
        <p:txBody>
          <a:bodyPr wrap="square" rtlCol="0">
            <a:spAutoFit/>
          </a:bodyPr>
          <a:lstStyle/>
          <a:p>
            <a:pPr algn="ctr"/>
            <a:r>
              <a:rPr lang="en-US" sz="1400" b="1" dirty="0"/>
              <a:t>CEO Briefings</a:t>
            </a:r>
          </a:p>
        </p:txBody>
      </p:sp>
      <p:sp>
        <p:nvSpPr>
          <p:cNvPr id="14" name="TextBox 13"/>
          <p:cNvSpPr txBox="1"/>
          <p:nvPr/>
        </p:nvSpPr>
        <p:spPr>
          <a:xfrm>
            <a:off x="7749057" y="2629495"/>
            <a:ext cx="993665" cy="738664"/>
          </a:xfrm>
          <a:prstGeom prst="rect">
            <a:avLst/>
          </a:prstGeom>
          <a:noFill/>
        </p:spPr>
        <p:txBody>
          <a:bodyPr wrap="square" rtlCol="0">
            <a:spAutoFit/>
          </a:bodyPr>
          <a:lstStyle/>
          <a:p>
            <a:pPr algn="ctr"/>
            <a:r>
              <a:rPr lang="en-US" sz="1400" b="1" dirty="0"/>
              <a:t>Speakers on Hot Topics</a:t>
            </a:r>
          </a:p>
        </p:txBody>
      </p:sp>
      <p:sp>
        <p:nvSpPr>
          <p:cNvPr id="15" name="TextBox 14"/>
          <p:cNvSpPr txBox="1"/>
          <p:nvPr/>
        </p:nvSpPr>
        <p:spPr>
          <a:xfrm>
            <a:off x="7361890" y="4146814"/>
            <a:ext cx="2165431" cy="738664"/>
          </a:xfrm>
          <a:prstGeom prst="rect">
            <a:avLst/>
          </a:prstGeom>
          <a:noFill/>
        </p:spPr>
        <p:txBody>
          <a:bodyPr wrap="square" rtlCol="0">
            <a:spAutoFit/>
          </a:bodyPr>
          <a:lstStyle/>
          <a:p>
            <a:r>
              <a:rPr lang="en-US" sz="1400" b="1" dirty="0"/>
              <a:t>Spring </a:t>
            </a:r>
          </a:p>
          <a:p>
            <a:r>
              <a:rPr lang="en-US" sz="1400" b="1" dirty="0"/>
              <a:t>Community Education Symposium</a:t>
            </a:r>
          </a:p>
        </p:txBody>
      </p:sp>
      <p:sp>
        <p:nvSpPr>
          <p:cNvPr id="16" name="TextBox 15"/>
          <p:cNvSpPr txBox="1"/>
          <p:nvPr/>
        </p:nvSpPr>
        <p:spPr>
          <a:xfrm>
            <a:off x="3841015" y="4146814"/>
            <a:ext cx="1251430" cy="523220"/>
          </a:xfrm>
          <a:prstGeom prst="rect">
            <a:avLst/>
          </a:prstGeom>
          <a:noFill/>
        </p:spPr>
        <p:txBody>
          <a:bodyPr wrap="square" rtlCol="0">
            <a:spAutoFit/>
          </a:bodyPr>
          <a:lstStyle/>
          <a:p>
            <a:pPr algn="r"/>
            <a:r>
              <a:rPr lang="en-US" sz="1400" b="1" dirty="0"/>
              <a:t>Association Programs</a:t>
            </a:r>
          </a:p>
        </p:txBody>
      </p:sp>
      <p:sp>
        <p:nvSpPr>
          <p:cNvPr id="17" name="TextBox 16"/>
          <p:cNvSpPr txBox="1"/>
          <p:nvPr/>
        </p:nvSpPr>
        <p:spPr>
          <a:xfrm>
            <a:off x="3190285" y="2283990"/>
            <a:ext cx="1464812" cy="738664"/>
          </a:xfrm>
          <a:prstGeom prst="rect">
            <a:avLst/>
          </a:prstGeom>
          <a:noFill/>
        </p:spPr>
        <p:txBody>
          <a:bodyPr wrap="square" rtlCol="0">
            <a:spAutoFit/>
          </a:bodyPr>
          <a:lstStyle/>
          <a:p>
            <a:pPr algn="r"/>
            <a:r>
              <a:rPr lang="en-US" sz="1400" b="1" dirty="0"/>
              <a:t>Custom Individual Programming</a:t>
            </a:r>
          </a:p>
        </p:txBody>
      </p:sp>
      <p:sp>
        <p:nvSpPr>
          <p:cNvPr id="18" name="TextBox 17"/>
          <p:cNvSpPr txBox="1"/>
          <p:nvPr/>
        </p:nvSpPr>
        <p:spPr>
          <a:xfrm>
            <a:off x="6804900" y="1164971"/>
            <a:ext cx="3431920" cy="507831"/>
          </a:xfrm>
          <a:prstGeom prst="rect">
            <a:avLst/>
          </a:prstGeom>
          <a:noFill/>
        </p:spPr>
        <p:txBody>
          <a:bodyPr wrap="square" rtlCol="0">
            <a:spAutoFit/>
          </a:bodyPr>
          <a:lstStyle/>
          <a:p>
            <a:r>
              <a:rPr lang="en-US" sz="900" dirty="0"/>
              <a:t>Periodic memos prepared by C-Suite Team and routed through CEO to Board on business challenges, market demand trends, growth opportunities, and policy developments in the market and nation.</a:t>
            </a:r>
          </a:p>
        </p:txBody>
      </p:sp>
      <p:sp>
        <p:nvSpPr>
          <p:cNvPr id="19" name="TextBox 18"/>
          <p:cNvSpPr txBox="1"/>
          <p:nvPr/>
        </p:nvSpPr>
        <p:spPr>
          <a:xfrm>
            <a:off x="8784332" y="2629495"/>
            <a:ext cx="1971714" cy="923330"/>
          </a:xfrm>
          <a:prstGeom prst="rect">
            <a:avLst/>
          </a:prstGeom>
          <a:noFill/>
        </p:spPr>
        <p:txBody>
          <a:bodyPr wrap="square" rtlCol="0">
            <a:spAutoFit/>
          </a:bodyPr>
          <a:lstStyle/>
          <a:p>
            <a:r>
              <a:rPr lang="en-US" sz="900" dirty="0"/>
              <a:t>Annually plan for at least two board meetings with Speakers for 15-20 minutes from Medical or Nursing Staff, Executive Team or other health enterprises on topics such as shown on next slide.</a:t>
            </a:r>
          </a:p>
        </p:txBody>
      </p:sp>
      <p:sp>
        <p:nvSpPr>
          <p:cNvPr id="20" name="TextBox 19"/>
          <p:cNvSpPr txBox="1"/>
          <p:nvPr/>
        </p:nvSpPr>
        <p:spPr>
          <a:xfrm>
            <a:off x="8584306" y="4616997"/>
            <a:ext cx="2419390" cy="923330"/>
          </a:xfrm>
          <a:prstGeom prst="rect">
            <a:avLst/>
          </a:prstGeom>
          <a:noFill/>
        </p:spPr>
        <p:txBody>
          <a:bodyPr wrap="square" rtlCol="0">
            <a:spAutoFit/>
          </a:bodyPr>
          <a:lstStyle/>
          <a:p>
            <a:r>
              <a:rPr lang="en-US" sz="900" dirty="0"/>
              <a:t>Enterprise can host afternoon events with 2-3 speakers on priority topics related to business development and Strategic Plans with invited partner, community leaders and media  from the region, ending in light reception with refreshments. Venue outside the enterprise</a:t>
            </a:r>
          </a:p>
        </p:txBody>
      </p:sp>
      <p:sp>
        <p:nvSpPr>
          <p:cNvPr id="21" name="TextBox 20"/>
          <p:cNvSpPr txBox="1"/>
          <p:nvPr/>
        </p:nvSpPr>
        <p:spPr>
          <a:xfrm>
            <a:off x="2221646" y="4100648"/>
            <a:ext cx="1752600" cy="784830"/>
          </a:xfrm>
          <a:prstGeom prst="rect">
            <a:avLst/>
          </a:prstGeom>
          <a:noFill/>
        </p:spPr>
        <p:txBody>
          <a:bodyPr wrap="square" rtlCol="0">
            <a:spAutoFit/>
          </a:bodyPr>
          <a:lstStyle/>
          <a:p>
            <a:pPr algn="r"/>
            <a:r>
              <a:rPr lang="en-US" sz="900" dirty="0"/>
              <a:t>Small groups of Board members attend chamber of commerce or association educational programs and report back to full Board on insights and materials.</a:t>
            </a:r>
          </a:p>
        </p:txBody>
      </p:sp>
      <p:sp>
        <p:nvSpPr>
          <p:cNvPr id="22" name="TextBox 21"/>
          <p:cNvSpPr txBox="1"/>
          <p:nvPr/>
        </p:nvSpPr>
        <p:spPr>
          <a:xfrm>
            <a:off x="2297846" y="2975744"/>
            <a:ext cx="2111671" cy="646331"/>
          </a:xfrm>
          <a:prstGeom prst="rect">
            <a:avLst/>
          </a:prstGeom>
          <a:noFill/>
        </p:spPr>
        <p:txBody>
          <a:bodyPr wrap="square" rtlCol="0">
            <a:spAutoFit/>
          </a:bodyPr>
          <a:lstStyle/>
          <a:p>
            <a:pPr algn="r"/>
            <a:r>
              <a:rPr lang="en-US" sz="900" dirty="0"/>
              <a:t>Provide custom set of materials for each member based on their identification of topics of interest from next slide. Also leveraged use of ANADACH materials.</a:t>
            </a:r>
          </a:p>
        </p:txBody>
      </p:sp>
      <p:sp>
        <p:nvSpPr>
          <p:cNvPr id="23" name="TextBox 22"/>
          <p:cNvSpPr txBox="1"/>
          <p:nvPr/>
        </p:nvSpPr>
        <p:spPr>
          <a:xfrm>
            <a:off x="2801807" y="557090"/>
            <a:ext cx="7847608" cy="523220"/>
          </a:xfrm>
          <a:prstGeom prst="rect">
            <a:avLst/>
          </a:prstGeom>
          <a:noFill/>
        </p:spPr>
        <p:txBody>
          <a:bodyPr wrap="square" rtlCol="0">
            <a:spAutoFit/>
          </a:bodyPr>
          <a:lstStyle/>
          <a:p>
            <a:r>
              <a:rPr lang="en-US" sz="2800" b="1" dirty="0">
                <a:solidFill>
                  <a:srgbClr val="990000"/>
                </a:solidFill>
              </a:rPr>
              <a:t>Governance Educational Framework</a:t>
            </a:r>
          </a:p>
        </p:txBody>
      </p:sp>
    </p:spTree>
    <p:extLst>
      <p:ext uri="{BB962C8B-B14F-4D97-AF65-F5344CB8AC3E}">
        <p14:creationId xmlns:p14="http://schemas.microsoft.com/office/powerpoint/2010/main" val="358317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9E1DE5E-5131-4748-93A5-978348B4A15F}" type="slidenum">
              <a:rPr lang="en-US" smtClean="0"/>
              <a:pPr/>
              <a:t>14</a:t>
            </a:fld>
            <a:endParaRPr lang="en-US" dirty="0"/>
          </a:p>
        </p:txBody>
      </p:sp>
      <p:sp>
        <p:nvSpPr>
          <p:cNvPr id="3" name="Rectangle 2"/>
          <p:cNvSpPr/>
          <p:nvPr/>
        </p:nvSpPr>
        <p:spPr>
          <a:xfrm>
            <a:off x="5511141" y="487126"/>
            <a:ext cx="6309152" cy="5724644"/>
          </a:xfrm>
          <a:prstGeom prst="rect">
            <a:avLst/>
          </a:prstGeom>
        </p:spPr>
        <p:txBody>
          <a:bodyPr wrap="square">
            <a:spAutoFit/>
          </a:bodyPr>
          <a:lstStyle/>
          <a:p>
            <a:r>
              <a:rPr lang="en-US" sz="1400" dirty="0">
                <a:latin typeface="Arial" panose="020B0604020202020204" pitchFamily="34" charset="0"/>
                <a:ea typeface="Times New Roman" panose="02020603050405020304" pitchFamily="18" charset="0"/>
                <a:cs typeface="Times New Roman" panose="02020603050405020304" pitchFamily="18" charset="0"/>
              </a:rPr>
              <a:t>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r>
              <a:rPr lang="en-US" sz="1400" dirty="0">
                <a:latin typeface="Arial" panose="020B0604020202020204" pitchFamily="34" charset="0"/>
                <a:ea typeface="Times New Roman" panose="02020603050405020304" pitchFamily="18" charset="0"/>
                <a:cs typeface="Times New Roman" panose="02020603050405020304" pitchFamily="18" charset="0"/>
              </a:rPr>
              <a:t>We will be sending meeting attendees the opportunity to select the </a:t>
            </a:r>
            <a:r>
              <a:rPr lang="en-US" sz="1600" b="1" i="1" dirty="0">
                <a:latin typeface="Arial" panose="020B0604020202020204" pitchFamily="34" charset="0"/>
                <a:ea typeface="Times New Roman" panose="02020603050405020304" pitchFamily="18" charset="0"/>
                <a:cs typeface="Times New Roman" panose="02020603050405020304" pitchFamily="18" charset="0"/>
              </a:rPr>
              <a:t> the 2-3 topics </a:t>
            </a:r>
            <a:r>
              <a:rPr lang="en-US" sz="1400" dirty="0">
                <a:latin typeface="Arial" panose="020B0604020202020204" pitchFamily="34" charset="0"/>
                <a:ea typeface="Times New Roman" panose="02020603050405020304" pitchFamily="18" charset="0"/>
                <a:cs typeface="Times New Roman" panose="02020603050405020304" pitchFamily="18" charset="0"/>
              </a:rPr>
              <a:t>you would most be interested in from this list:</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r>
              <a:rPr lang="en-US" sz="1400" dirty="0">
                <a:latin typeface="Arial" panose="020B0604020202020204" pitchFamily="34" charset="0"/>
                <a:ea typeface="Times New Roman" panose="02020603050405020304" pitchFamily="18" charset="0"/>
                <a:cs typeface="Times New Roman" panose="02020603050405020304" pitchFamily="18" charset="0"/>
              </a:rPr>
              <a:t>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r>
              <a:rPr lang="en-US" sz="1400" b="1" dirty="0">
                <a:latin typeface="Arial" panose="020B0604020202020204" pitchFamily="34" charset="0"/>
                <a:ea typeface="Times New Roman" panose="02020603050405020304" pitchFamily="18" charset="0"/>
                <a:cs typeface="Times New Roman" panose="02020603050405020304" pitchFamily="18" charset="0"/>
              </a:rPr>
              <a:t>Topics for Board Education through end of the year:</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Trends in Capital Financing: Debt, Investors, Mergers &amp; Acquisitions</a:t>
            </a: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Payment system reforms and methods, especially “Pay for Performance” or “Value for Money Contracting” for physicians and for hospitals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Trends in operational cost reductions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Patient centered care and excellent patient experiences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Trends in marketing and business development</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Provider burnout in hospitals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Balancing mental health and physical health programming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Maximizing relationships with primary care physicians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Building and governing community health partnerships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Trends in governance best practices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Health Information Technologies and Electronic Medical Records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Hospital Physician Integration and Alignment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Physician leadership development academies and programs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Regulatory oversight and compliance challenges for board members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Succession planning for boards and CEOs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Enhancing medical staff relationships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Safety and Quality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Health Challenges in rural health</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Clinical integration and successful clinical service lines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Others you can define here?</a:t>
            </a:r>
            <a:endParaRPr lang="en-US" sz="14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239990" y="2201163"/>
            <a:ext cx="2769458" cy="2677656"/>
          </a:xfrm>
          <a:prstGeom prst="rect">
            <a:avLst/>
          </a:prstGeom>
        </p:spPr>
        <p:txBody>
          <a:bodyPr wrap="square">
            <a:spAutoFit/>
          </a:bodyPr>
          <a:lstStyle/>
          <a:p>
            <a:r>
              <a:rPr lang="en-US" sz="1400" dirty="0">
                <a:latin typeface="Arial" panose="020B0604020202020204" pitchFamily="34" charset="0"/>
                <a:ea typeface="Times New Roman" panose="02020603050405020304" pitchFamily="18" charset="0"/>
                <a:cs typeface="Times New Roman" panose="02020603050405020304" pitchFamily="18" charset="0"/>
              </a:rPr>
              <a:t>To help shape your educational programming within Boards, each board member is being invited to select 2-3 topics from this list (or add more valued topics) that they would want to become more knowledgeable about over the next 12 months.</a:t>
            </a:r>
          </a:p>
          <a:p>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latin typeface="Arial" panose="020B0604020202020204" pitchFamily="34" charset="0"/>
                <a:ea typeface="Times New Roman" panose="02020603050405020304" pitchFamily="18" charset="0"/>
                <a:cs typeface="Times New Roman" panose="02020603050405020304" pitchFamily="18" charset="0"/>
              </a:rPr>
              <a:t>ANADACH can assemble materials for each member to use in the coming year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36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9E1DE5E-5131-4748-93A5-978348B4A15F}" type="slidenum">
              <a:rPr lang="en-US" smtClean="0"/>
              <a:pPr/>
              <a:t>15</a:t>
            </a:fld>
            <a:endParaRPr lang="en-US" dirty="0"/>
          </a:p>
        </p:txBody>
      </p:sp>
      <p:pic>
        <p:nvPicPr>
          <p:cNvPr id="3" name="Picture 2"/>
          <p:cNvPicPr>
            <a:picLocks noChangeAspect="1"/>
          </p:cNvPicPr>
          <p:nvPr/>
        </p:nvPicPr>
        <p:blipFill rotWithShape="1">
          <a:blip r:embed="rId2"/>
          <a:srcRect l="11459" t="36988" r="13705" b="6579"/>
          <a:stretch/>
        </p:blipFill>
        <p:spPr>
          <a:xfrm>
            <a:off x="2170237" y="1275348"/>
            <a:ext cx="9331952" cy="3958389"/>
          </a:xfrm>
          <a:prstGeom prst="rect">
            <a:avLst/>
          </a:prstGeom>
          <a:ln>
            <a:solidFill>
              <a:schemeClr val="tx1">
                <a:lumMod val="50000"/>
                <a:lumOff val="50000"/>
              </a:schemeClr>
            </a:solidFill>
          </a:ln>
        </p:spPr>
      </p:pic>
      <p:sp>
        <p:nvSpPr>
          <p:cNvPr id="4" name="Rectangle 3"/>
          <p:cNvSpPr/>
          <p:nvPr/>
        </p:nvSpPr>
        <p:spPr>
          <a:xfrm>
            <a:off x="2386263" y="5760636"/>
            <a:ext cx="8967536" cy="307777"/>
          </a:xfrm>
          <a:prstGeom prst="rect">
            <a:avLst/>
          </a:prstGeom>
        </p:spPr>
        <p:txBody>
          <a:bodyPr wrap="square">
            <a:spAutoFit/>
          </a:bodyPr>
          <a:lstStyle/>
          <a:p>
            <a:r>
              <a:rPr lang="en-US" sz="1400" dirty="0">
                <a:hlinkClick r:id="rId3"/>
              </a:rPr>
              <a:t>https://www.msh.org/sites/default/files/2015-10_msh_leaders_who_govern.pdf</a:t>
            </a:r>
            <a:endParaRPr lang="en-US" sz="1400" dirty="0"/>
          </a:p>
        </p:txBody>
      </p:sp>
    </p:spTree>
    <p:extLst>
      <p:ext uri="{BB962C8B-B14F-4D97-AF65-F5344CB8AC3E}">
        <p14:creationId xmlns:p14="http://schemas.microsoft.com/office/powerpoint/2010/main" val="110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9E1DE5E-5131-4748-93A5-978348B4A15F}" type="slidenum">
              <a:rPr lang="en-US" smtClean="0"/>
              <a:pPr/>
              <a:t>16</a:t>
            </a:fld>
            <a:endParaRPr lang="en-US" dirty="0"/>
          </a:p>
        </p:txBody>
      </p:sp>
      <p:pic>
        <p:nvPicPr>
          <p:cNvPr id="3" name="Picture 2"/>
          <p:cNvPicPr>
            <a:picLocks noChangeAspect="1"/>
          </p:cNvPicPr>
          <p:nvPr/>
        </p:nvPicPr>
        <p:blipFill rotWithShape="1">
          <a:blip r:embed="rId2"/>
          <a:srcRect l="11541" t="34796" r="12472" b="5848"/>
          <a:stretch/>
        </p:blipFill>
        <p:spPr>
          <a:xfrm>
            <a:off x="2249905" y="1107817"/>
            <a:ext cx="9444790" cy="4149984"/>
          </a:xfrm>
          <a:prstGeom prst="rect">
            <a:avLst/>
          </a:prstGeom>
          <a:ln>
            <a:solidFill>
              <a:schemeClr val="tx1">
                <a:lumMod val="50000"/>
                <a:lumOff val="50000"/>
              </a:schemeClr>
            </a:solidFill>
          </a:ln>
        </p:spPr>
      </p:pic>
      <p:sp>
        <p:nvSpPr>
          <p:cNvPr id="4" name="Rectangle 3"/>
          <p:cNvSpPr/>
          <p:nvPr/>
        </p:nvSpPr>
        <p:spPr>
          <a:xfrm>
            <a:off x="2410326" y="5760636"/>
            <a:ext cx="6096000" cy="307777"/>
          </a:xfrm>
          <a:prstGeom prst="rect">
            <a:avLst/>
          </a:prstGeom>
        </p:spPr>
        <p:txBody>
          <a:bodyPr>
            <a:spAutoFit/>
          </a:bodyPr>
          <a:lstStyle/>
          <a:p>
            <a:r>
              <a:rPr lang="en-US" sz="1400" dirty="0">
                <a:hlinkClick r:id="rId3"/>
              </a:rPr>
              <a:t>https://www.msh.org/resources/governance-guides-and-handbooks</a:t>
            </a:r>
            <a:endParaRPr lang="en-US" sz="1400" dirty="0"/>
          </a:p>
        </p:txBody>
      </p:sp>
    </p:spTree>
    <p:extLst>
      <p:ext uri="{BB962C8B-B14F-4D97-AF65-F5344CB8AC3E}">
        <p14:creationId xmlns:p14="http://schemas.microsoft.com/office/powerpoint/2010/main" val="209310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9E1DE5E-5131-4748-93A5-978348B4A15F}" type="slidenum">
              <a:rPr lang="en-US" smtClean="0"/>
              <a:pPr/>
              <a:t>17</a:t>
            </a:fld>
            <a:endParaRPr lang="en-US" dirty="0"/>
          </a:p>
        </p:txBody>
      </p:sp>
      <p:sp>
        <p:nvSpPr>
          <p:cNvPr id="3" name="Rectangle 2"/>
          <p:cNvSpPr/>
          <p:nvPr/>
        </p:nvSpPr>
        <p:spPr>
          <a:xfrm>
            <a:off x="2532184" y="5837311"/>
            <a:ext cx="8335840" cy="307777"/>
          </a:xfrm>
          <a:prstGeom prst="rect">
            <a:avLst/>
          </a:prstGeom>
        </p:spPr>
        <p:txBody>
          <a:bodyPr wrap="square">
            <a:spAutoFit/>
          </a:bodyPr>
          <a:lstStyle/>
          <a:p>
            <a:r>
              <a:rPr lang="en-US" sz="1400" dirty="0">
                <a:hlinkClick r:id="rId2"/>
              </a:rPr>
              <a:t>https://www.globalhealthlearning.org/course/governance-and-health-101</a:t>
            </a:r>
            <a:endParaRPr lang="en-US" sz="1400" dirty="0"/>
          </a:p>
        </p:txBody>
      </p:sp>
      <p:pic>
        <p:nvPicPr>
          <p:cNvPr id="4" name="Picture 3"/>
          <p:cNvPicPr>
            <a:picLocks noChangeAspect="1"/>
          </p:cNvPicPr>
          <p:nvPr/>
        </p:nvPicPr>
        <p:blipFill rotWithShape="1">
          <a:blip r:embed="rId3"/>
          <a:srcRect l="5948" t="10088" r="8196" b="8963"/>
          <a:stretch/>
        </p:blipFill>
        <p:spPr>
          <a:xfrm>
            <a:off x="2370221" y="674353"/>
            <a:ext cx="9336505" cy="4951696"/>
          </a:xfrm>
          <a:prstGeom prst="rect">
            <a:avLst/>
          </a:prstGeom>
          <a:ln>
            <a:solidFill>
              <a:schemeClr val="tx1">
                <a:lumMod val="50000"/>
                <a:lumOff val="50000"/>
              </a:schemeClr>
            </a:solidFill>
          </a:ln>
        </p:spPr>
      </p:pic>
    </p:spTree>
    <p:extLst>
      <p:ext uri="{BB962C8B-B14F-4D97-AF65-F5344CB8AC3E}">
        <p14:creationId xmlns:p14="http://schemas.microsoft.com/office/powerpoint/2010/main" val="3841605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9E1DE5E-5131-4748-93A5-978348B4A15F}" type="slidenum">
              <a:rPr lang="en-US" smtClean="0"/>
              <a:pPr/>
              <a:t>18</a:t>
            </a:fld>
            <a:endParaRPr lang="en-US" dirty="0"/>
          </a:p>
        </p:txBody>
      </p:sp>
      <p:pic>
        <p:nvPicPr>
          <p:cNvPr id="3" name="Picture 2"/>
          <p:cNvPicPr>
            <a:picLocks noChangeAspect="1"/>
          </p:cNvPicPr>
          <p:nvPr/>
        </p:nvPicPr>
        <p:blipFill rotWithShape="1">
          <a:blip r:embed="rId2"/>
          <a:srcRect l="4222" t="9650" r="9677" b="18859"/>
          <a:stretch/>
        </p:blipFill>
        <p:spPr>
          <a:xfrm>
            <a:off x="2298032" y="1016547"/>
            <a:ext cx="9516979" cy="4444894"/>
          </a:xfrm>
          <a:prstGeom prst="rect">
            <a:avLst/>
          </a:prstGeom>
          <a:ln>
            <a:solidFill>
              <a:schemeClr val="tx1">
                <a:lumMod val="50000"/>
                <a:lumOff val="50000"/>
              </a:schemeClr>
            </a:solidFill>
          </a:ln>
        </p:spPr>
      </p:pic>
      <p:sp>
        <p:nvSpPr>
          <p:cNvPr id="5" name="Rectangle 4"/>
          <p:cNvSpPr/>
          <p:nvPr/>
        </p:nvSpPr>
        <p:spPr>
          <a:xfrm>
            <a:off x="2530642" y="5926587"/>
            <a:ext cx="6096000" cy="307777"/>
          </a:xfrm>
          <a:prstGeom prst="rect">
            <a:avLst/>
          </a:prstGeom>
        </p:spPr>
        <p:txBody>
          <a:bodyPr>
            <a:spAutoFit/>
          </a:bodyPr>
          <a:lstStyle/>
          <a:p>
            <a:r>
              <a:rPr lang="en-US" sz="1400" dirty="0">
                <a:hlinkClick r:id="rId3"/>
              </a:rPr>
              <a:t>https://www.globalhealthlearning.org/course/key-practices-good-governance</a:t>
            </a:r>
            <a:endParaRPr lang="en-US" sz="1400" dirty="0"/>
          </a:p>
        </p:txBody>
      </p:sp>
    </p:spTree>
    <p:extLst>
      <p:ext uri="{BB962C8B-B14F-4D97-AF65-F5344CB8AC3E}">
        <p14:creationId xmlns:p14="http://schemas.microsoft.com/office/powerpoint/2010/main" val="186700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9E1DE5E-5131-4748-93A5-978348B4A15F}" type="slidenum">
              <a:rPr lang="en-US" smtClean="0"/>
              <a:pPr/>
              <a:t>19</a:t>
            </a:fld>
            <a:endParaRPr lang="en-US" dirty="0"/>
          </a:p>
        </p:txBody>
      </p:sp>
      <p:pic>
        <p:nvPicPr>
          <p:cNvPr id="3" name="Picture 2"/>
          <p:cNvPicPr>
            <a:picLocks noChangeAspect="1"/>
          </p:cNvPicPr>
          <p:nvPr/>
        </p:nvPicPr>
        <p:blipFill rotWithShape="1">
          <a:blip r:embed="rId2"/>
          <a:srcRect l="9155" t="9064" r="10253" b="23316"/>
          <a:stretch/>
        </p:blipFill>
        <p:spPr>
          <a:xfrm>
            <a:off x="2225842" y="968290"/>
            <a:ext cx="9522092" cy="4494047"/>
          </a:xfrm>
          <a:prstGeom prst="rect">
            <a:avLst/>
          </a:prstGeom>
          <a:ln>
            <a:solidFill>
              <a:schemeClr val="tx1">
                <a:lumMod val="50000"/>
                <a:lumOff val="50000"/>
              </a:schemeClr>
            </a:solidFill>
          </a:ln>
        </p:spPr>
      </p:pic>
      <p:sp>
        <p:nvSpPr>
          <p:cNvPr id="4" name="Rectangle 3"/>
          <p:cNvSpPr/>
          <p:nvPr/>
        </p:nvSpPr>
        <p:spPr>
          <a:xfrm>
            <a:off x="2434389" y="5862904"/>
            <a:ext cx="6096000" cy="307777"/>
          </a:xfrm>
          <a:prstGeom prst="rect">
            <a:avLst/>
          </a:prstGeom>
        </p:spPr>
        <p:txBody>
          <a:bodyPr>
            <a:spAutoFit/>
          </a:bodyPr>
          <a:lstStyle/>
          <a:p>
            <a:r>
              <a:rPr lang="en-US" sz="1400" dirty="0">
                <a:hlinkClick r:id="rId3"/>
              </a:rPr>
              <a:t>https://www.globalhealthlearning.org/course/infrastructure-good-governance</a:t>
            </a:r>
            <a:endParaRPr lang="en-US" sz="1400" dirty="0"/>
          </a:p>
        </p:txBody>
      </p:sp>
    </p:spTree>
    <p:extLst>
      <p:ext uri="{BB962C8B-B14F-4D97-AF65-F5344CB8AC3E}">
        <p14:creationId xmlns:p14="http://schemas.microsoft.com/office/powerpoint/2010/main" val="251076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E1DE5E-5131-4748-93A5-978348B4A15F}" type="slidenum">
              <a:rPr lang="en-US" smtClean="0"/>
              <a:t>2</a:t>
            </a:fld>
            <a:endParaRPr lang="en-US" dirty="0"/>
          </a:p>
        </p:txBody>
      </p:sp>
      <p:sp>
        <p:nvSpPr>
          <p:cNvPr id="5" name="TextBox 4"/>
          <p:cNvSpPr txBox="1"/>
          <p:nvPr/>
        </p:nvSpPr>
        <p:spPr>
          <a:xfrm>
            <a:off x="7122695" y="3236495"/>
            <a:ext cx="5069305" cy="523220"/>
          </a:xfrm>
          <a:prstGeom prst="rect">
            <a:avLst/>
          </a:prstGeom>
          <a:noFill/>
        </p:spPr>
        <p:txBody>
          <a:bodyPr wrap="square" rtlCol="0">
            <a:spAutoFit/>
          </a:bodyPr>
          <a:lstStyle/>
          <a:p>
            <a:r>
              <a:rPr lang="en-US" sz="2800" b="1" dirty="0">
                <a:solidFill>
                  <a:srgbClr val="990000"/>
                </a:solidFill>
              </a:rPr>
              <a:t>Webinar 1 Agenda</a:t>
            </a:r>
          </a:p>
        </p:txBody>
      </p:sp>
      <p:sp>
        <p:nvSpPr>
          <p:cNvPr id="7" name="TextBox 6"/>
          <p:cNvSpPr txBox="1"/>
          <p:nvPr/>
        </p:nvSpPr>
        <p:spPr>
          <a:xfrm>
            <a:off x="7363326" y="3898232"/>
            <a:ext cx="4652827" cy="1631216"/>
          </a:xfrm>
          <a:prstGeom prst="rect">
            <a:avLst/>
          </a:prstGeom>
          <a:noFill/>
        </p:spPr>
        <p:txBody>
          <a:bodyPr wrap="square" rtlCol="0">
            <a:spAutoFit/>
          </a:bodyPr>
          <a:lstStyle/>
          <a:p>
            <a:pPr marL="457200" indent="-457200">
              <a:buClr>
                <a:srgbClr val="A50021"/>
              </a:buClr>
              <a:buSzPct val="110000"/>
              <a:buFont typeface="+mj-lt"/>
              <a:buAutoNum type="arabicPeriod"/>
            </a:pPr>
            <a:r>
              <a:rPr lang="en-US" sz="2000" dirty="0"/>
              <a:t>Private Sector Organizations</a:t>
            </a:r>
          </a:p>
          <a:p>
            <a:pPr marL="457200" indent="-457200">
              <a:buClr>
                <a:srgbClr val="A50021"/>
              </a:buClr>
              <a:buSzPct val="110000"/>
              <a:buFont typeface="+mj-lt"/>
              <a:buAutoNum type="arabicPeriod"/>
            </a:pPr>
            <a:r>
              <a:rPr lang="en-US" sz="2000" dirty="0"/>
              <a:t>Private Sector Board Challenges</a:t>
            </a:r>
          </a:p>
          <a:p>
            <a:pPr marL="457200" indent="-457200">
              <a:buClr>
                <a:srgbClr val="A50021"/>
              </a:buClr>
              <a:buSzPct val="110000"/>
              <a:buFont typeface="+mj-lt"/>
              <a:buAutoNum type="arabicPeriod"/>
            </a:pPr>
            <a:r>
              <a:rPr lang="en-US" sz="2000" dirty="0"/>
              <a:t>Board Performance Goals</a:t>
            </a:r>
          </a:p>
          <a:p>
            <a:pPr marL="457200" indent="-457200">
              <a:buClr>
                <a:srgbClr val="A50021"/>
              </a:buClr>
              <a:buSzPct val="110000"/>
              <a:buFont typeface="+mj-lt"/>
              <a:buAutoNum type="arabicPeriod"/>
            </a:pPr>
            <a:r>
              <a:rPr lang="en-US" sz="2000" dirty="0"/>
              <a:t>Board Best Practices</a:t>
            </a:r>
          </a:p>
          <a:p>
            <a:pPr marL="457200" indent="-457200">
              <a:buClr>
                <a:srgbClr val="A50021"/>
              </a:buClr>
              <a:buSzPct val="110000"/>
              <a:buFont typeface="+mj-lt"/>
              <a:buAutoNum type="arabicPeriod"/>
            </a:pPr>
            <a:r>
              <a:rPr lang="en-US" sz="2000" dirty="0"/>
              <a:t>Board Education Resources</a:t>
            </a:r>
          </a:p>
        </p:txBody>
      </p:sp>
    </p:spTree>
    <p:extLst>
      <p:ext uri="{BB962C8B-B14F-4D97-AF65-F5344CB8AC3E}">
        <p14:creationId xmlns:p14="http://schemas.microsoft.com/office/powerpoint/2010/main" val="32447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9E1DE5E-5131-4748-93A5-978348B4A15F}" type="slidenum">
              <a:rPr lang="en-US" smtClean="0"/>
              <a:pPr/>
              <a:t>20</a:t>
            </a:fld>
            <a:endParaRPr lang="en-US" dirty="0"/>
          </a:p>
        </p:txBody>
      </p:sp>
      <p:pic>
        <p:nvPicPr>
          <p:cNvPr id="3" name="Picture 2"/>
          <p:cNvPicPr>
            <a:picLocks noChangeAspect="1"/>
          </p:cNvPicPr>
          <p:nvPr/>
        </p:nvPicPr>
        <p:blipFill rotWithShape="1">
          <a:blip r:embed="rId2"/>
          <a:srcRect l="8415" t="9357" r="10581" b="29776"/>
          <a:stretch/>
        </p:blipFill>
        <p:spPr>
          <a:xfrm>
            <a:off x="2100492" y="1291074"/>
            <a:ext cx="9870221" cy="4171880"/>
          </a:xfrm>
          <a:prstGeom prst="rect">
            <a:avLst/>
          </a:prstGeom>
          <a:ln>
            <a:solidFill>
              <a:schemeClr val="tx1">
                <a:lumMod val="50000"/>
                <a:lumOff val="50000"/>
              </a:schemeClr>
            </a:solidFill>
          </a:ln>
        </p:spPr>
      </p:pic>
      <p:sp>
        <p:nvSpPr>
          <p:cNvPr id="4" name="Rectangle 3"/>
          <p:cNvSpPr/>
          <p:nvPr/>
        </p:nvSpPr>
        <p:spPr>
          <a:xfrm>
            <a:off x="2217723" y="5903009"/>
            <a:ext cx="8004800" cy="307777"/>
          </a:xfrm>
          <a:prstGeom prst="rect">
            <a:avLst/>
          </a:prstGeom>
        </p:spPr>
        <p:txBody>
          <a:bodyPr wrap="square">
            <a:spAutoFit/>
          </a:bodyPr>
          <a:lstStyle/>
          <a:p>
            <a:r>
              <a:rPr lang="en-US" sz="1400" dirty="0">
                <a:hlinkClick r:id="rId3"/>
              </a:rPr>
              <a:t>https://www.globalhealthlearning.org/course/good-governance-management-medicines</a:t>
            </a:r>
            <a:endParaRPr lang="en-US" sz="1400" dirty="0"/>
          </a:p>
        </p:txBody>
      </p:sp>
    </p:spTree>
    <p:extLst>
      <p:ext uri="{BB962C8B-B14F-4D97-AF65-F5344CB8AC3E}">
        <p14:creationId xmlns:p14="http://schemas.microsoft.com/office/powerpoint/2010/main" val="348797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E1DE5E-5131-4748-93A5-978348B4A15F}" type="slidenum">
              <a:rPr lang="en-US" smtClean="0"/>
              <a:t>3</a:t>
            </a:fld>
            <a:endParaRPr lang="en-US" dirty="0"/>
          </a:p>
        </p:txBody>
      </p:sp>
      <p:sp>
        <p:nvSpPr>
          <p:cNvPr id="2" name="TextBox 1"/>
          <p:cNvSpPr txBox="1"/>
          <p:nvPr/>
        </p:nvSpPr>
        <p:spPr>
          <a:xfrm>
            <a:off x="7122695" y="3236495"/>
            <a:ext cx="5069305" cy="523220"/>
          </a:xfrm>
          <a:prstGeom prst="rect">
            <a:avLst/>
          </a:prstGeom>
          <a:noFill/>
        </p:spPr>
        <p:txBody>
          <a:bodyPr wrap="square" rtlCol="0">
            <a:spAutoFit/>
          </a:bodyPr>
          <a:lstStyle/>
          <a:p>
            <a:r>
              <a:rPr lang="en-US" sz="2800" b="1" dirty="0">
                <a:solidFill>
                  <a:srgbClr val="990000"/>
                </a:solidFill>
              </a:rPr>
              <a:t>Private Sector Organizations</a:t>
            </a:r>
          </a:p>
        </p:txBody>
      </p:sp>
      <p:sp>
        <p:nvSpPr>
          <p:cNvPr id="3" name="TextBox 2"/>
          <p:cNvSpPr txBox="1"/>
          <p:nvPr/>
        </p:nvSpPr>
        <p:spPr>
          <a:xfrm>
            <a:off x="7363327" y="3898232"/>
            <a:ext cx="4235116" cy="2554545"/>
          </a:xfrm>
          <a:prstGeom prst="rect">
            <a:avLst/>
          </a:prstGeom>
          <a:noFill/>
        </p:spPr>
        <p:txBody>
          <a:bodyPr wrap="square" rtlCol="0">
            <a:spAutoFit/>
          </a:bodyPr>
          <a:lstStyle/>
          <a:p>
            <a:pPr marL="285750" indent="-285750">
              <a:buClr>
                <a:srgbClr val="A50021"/>
              </a:buClr>
              <a:buSzPct val="125000"/>
              <a:buFont typeface="Wingdings" panose="05000000000000000000" pitchFamily="2" charset="2"/>
              <a:buChar char="§"/>
            </a:pPr>
            <a:r>
              <a:rPr lang="en-US" sz="2000" dirty="0"/>
              <a:t>Healthcare Facilities e.g. hospitals, clinics, surgical centers</a:t>
            </a:r>
          </a:p>
          <a:p>
            <a:pPr marL="285750" indent="-285750">
              <a:buClr>
                <a:srgbClr val="A50021"/>
              </a:buClr>
              <a:buSzPct val="125000"/>
              <a:buFont typeface="Wingdings" panose="05000000000000000000" pitchFamily="2" charset="2"/>
              <a:buChar char="§"/>
            </a:pPr>
            <a:r>
              <a:rPr lang="en-US" sz="2000" dirty="0"/>
              <a:t>Health Insurance Companies</a:t>
            </a:r>
          </a:p>
          <a:p>
            <a:pPr marL="285750" indent="-285750">
              <a:buClr>
                <a:srgbClr val="A50021"/>
              </a:buClr>
              <a:buSzPct val="125000"/>
              <a:buFont typeface="Wingdings" panose="05000000000000000000" pitchFamily="2" charset="2"/>
              <a:buChar char="§"/>
            </a:pPr>
            <a:r>
              <a:rPr lang="en-US" sz="2000" dirty="0"/>
              <a:t>Pharmaceutical Companies, Distributors and Retail Pharmacies</a:t>
            </a:r>
          </a:p>
          <a:p>
            <a:pPr marL="285750" indent="-285750">
              <a:buClr>
                <a:srgbClr val="A50021"/>
              </a:buClr>
              <a:buSzPct val="125000"/>
              <a:buFont typeface="Wingdings" panose="05000000000000000000" pitchFamily="2" charset="2"/>
              <a:buChar char="§"/>
            </a:pPr>
            <a:r>
              <a:rPr lang="en-US" sz="2000" dirty="0"/>
              <a:t>Health &amp; Computer Technology Companies</a:t>
            </a:r>
          </a:p>
          <a:p>
            <a:pPr marL="285750" indent="-285750">
              <a:buClr>
                <a:srgbClr val="A50021"/>
              </a:buClr>
              <a:buSzPct val="125000"/>
              <a:buFont typeface="Wingdings" panose="05000000000000000000" pitchFamily="2" charset="2"/>
              <a:buChar char="§"/>
            </a:pPr>
            <a:endParaRPr lang="en-US" sz="2000" dirty="0"/>
          </a:p>
        </p:txBody>
      </p:sp>
      <p:sp>
        <p:nvSpPr>
          <p:cNvPr id="4" name="TextBox 3"/>
          <p:cNvSpPr txBox="1"/>
          <p:nvPr/>
        </p:nvSpPr>
        <p:spPr>
          <a:xfrm>
            <a:off x="7122695" y="2717369"/>
            <a:ext cx="1277816" cy="769441"/>
          </a:xfrm>
          <a:prstGeom prst="rect">
            <a:avLst/>
          </a:prstGeom>
          <a:noFill/>
        </p:spPr>
        <p:txBody>
          <a:bodyPr wrap="square" rtlCol="0">
            <a:spAutoFit/>
          </a:bodyPr>
          <a:lstStyle/>
          <a:p>
            <a:r>
              <a:rPr lang="en-US" sz="4400" b="1" dirty="0"/>
              <a:t>1</a:t>
            </a:r>
          </a:p>
        </p:txBody>
      </p:sp>
    </p:spTree>
    <p:extLst>
      <p:ext uri="{BB962C8B-B14F-4D97-AF65-F5344CB8AC3E}">
        <p14:creationId xmlns:p14="http://schemas.microsoft.com/office/powerpoint/2010/main" val="205776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E1DE5E-5131-4748-93A5-978348B4A15F}" type="slidenum">
              <a:rPr lang="en-US" smtClean="0"/>
              <a:t>4</a:t>
            </a:fld>
            <a:endParaRPr lang="en-US" dirty="0"/>
          </a:p>
        </p:txBody>
      </p:sp>
      <p:sp>
        <p:nvSpPr>
          <p:cNvPr id="2" name="TextBox 1"/>
          <p:cNvSpPr txBox="1"/>
          <p:nvPr/>
        </p:nvSpPr>
        <p:spPr>
          <a:xfrm>
            <a:off x="7122695" y="3236495"/>
            <a:ext cx="5069305" cy="523220"/>
          </a:xfrm>
          <a:prstGeom prst="rect">
            <a:avLst/>
          </a:prstGeom>
          <a:noFill/>
        </p:spPr>
        <p:txBody>
          <a:bodyPr wrap="square" rtlCol="0">
            <a:spAutoFit/>
          </a:bodyPr>
          <a:lstStyle/>
          <a:p>
            <a:r>
              <a:rPr lang="en-US" sz="2800" b="1" dirty="0">
                <a:solidFill>
                  <a:srgbClr val="990000"/>
                </a:solidFill>
              </a:rPr>
              <a:t>Private Sector Board Challenges</a:t>
            </a:r>
          </a:p>
        </p:txBody>
      </p:sp>
      <p:sp>
        <p:nvSpPr>
          <p:cNvPr id="4" name="TextBox 3"/>
          <p:cNvSpPr txBox="1"/>
          <p:nvPr/>
        </p:nvSpPr>
        <p:spPr>
          <a:xfrm>
            <a:off x="7122695" y="2717369"/>
            <a:ext cx="1277816" cy="769441"/>
          </a:xfrm>
          <a:prstGeom prst="rect">
            <a:avLst/>
          </a:prstGeom>
          <a:noFill/>
        </p:spPr>
        <p:txBody>
          <a:bodyPr wrap="square" rtlCol="0">
            <a:spAutoFit/>
          </a:bodyPr>
          <a:lstStyle/>
          <a:p>
            <a:r>
              <a:rPr lang="en-US" sz="4400" b="1" dirty="0"/>
              <a:t>2</a:t>
            </a:r>
          </a:p>
        </p:txBody>
      </p:sp>
      <p:sp>
        <p:nvSpPr>
          <p:cNvPr id="3" name="TextBox 2"/>
          <p:cNvSpPr txBox="1"/>
          <p:nvPr/>
        </p:nvSpPr>
        <p:spPr>
          <a:xfrm>
            <a:off x="7627434" y="4282068"/>
            <a:ext cx="3726365" cy="923330"/>
          </a:xfrm>
          <a:prstGeom prst="rect">
            <a:avLst/>
          </a:prstGeom>
          <a:noFill/>
        </p:spPr>
        <p:txBody>
          <a:bodyPr wrap="square" rtlCol="0">
            <a:spAutoFit/>
          </a:bodyPr>
          <a:lstStyle/>
          <a:p>
            <a:r>
              <a:rPr lang="en-US" dirty="0"/>
              <a:t>Factors that constrain the vitality and performance of private health sector enterprises and ROI for investors.</a:t>
            </a:r>
          </a:p>
        </p:txBody>
      </p:sp>
    </p:spTree>
    <p:extLst>
      <p:ext uri="{BB962C8B-B14F-4D97-AF65-F5344CB8AC3E}">
        <p14:creationId xmlns:p14="http://schemas.microsoft.com/office/powerpoint/2010/main" val="206383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06225" y="6356350"/>
            <a:ext cx="485775" cy="365125"/>
          </a:xfrm>
        </p:spPr>
        <p:txBody>
          <a:bodyPr/>
          <a:lstStyle/>
          <a:p>
            <a:fld id="{59E1DE5E-5131-4748-93A5-978348B4A15F}" type="slidenum">
              <a:rPr lang="en-US" smtClean="0"/>
              <a:t>5</a:t>
            </a:fld>
            <a:endParaRPr lang="en-US" dirty="0"/>
          </a:p>
        </p:txBody>
      </p:sp>
      <p:sp>
        <p:nvSpPr>
          <p:cNvPr id="3" name="Rectangle 2"/>
          <p:cNvSpPr/>
          <p:nvPr/>
        </p:nvSpPr>
        <p:spPr>
          <a:xfrm>
            <a:off x="2706173" y="891426"/>
            <a:ext cx="4911281" cy="523220"/>
          </a:xfrm>
          <a:prstGeom prst="rect">
            <a:avLst/>
          </a:prstGeom>
        </p:spPr>
        <p:txBody>
          <a:bodyPr wrap="none">
            <a:spAutoFit/>
          </a:bodyPr>
          <a:lstStyle/>
          <a:p>
            <a:r>
              <a:rPr lang="en-US" sz="2800" b="1" dirty="0">
                <a:solidFill>
                  <a:srgbClr val="990000"/>
                </a:solidFill>
              </a:rPr>
              <a:t>Private Sector Board Challenges</a:t>
            </a:r>
          </a:p>
        </p:txBody>
      </p:sp>
      <p:sp>
        <p:nvSpPr>
          <p:cNvPr id="5" name="TextBox 4"/>
          <p:cNvSpPr txBox="1"/>
          <p:nvPr/>
        </p:nvSpPr>
        <p:spPr>
          <a:xfrm>
            <a:off x="6508595" y="2580836"/>
            <a:ext cx="4235116" cy="1631216"/>
          </a:xfrm>
          <a:prstGeom prst="rect">
            <a:avLst/>
          </a:prstGeom>
          <a:noFill/>
        </p:spPr>
        <p:txBody>
          <a:bodyPr wrap="square" rtlCol="0">
            <a:spAutoFit/>
          </a:bodyPr>
          <a:lstStyle/>
          <a:p>
            <a:pPr marL="457200" indent="-457200">
              <a:buClr>
                <a:srgbClr val="A50021"/>
              </a:buClr>
              <a:buSzPct val="125000"/>
              <a:buFont typeface="+mj-lt"/>
              <a:buAutoNum type="arabicPeriod"/>
            </a:pPr>
            <a:r>
              <a:rPr lang="en-US" sz="2000" dirty="0"/>
              <a:t>Attract Wise Board Members</a:t>
            </a:r>
          </a:p>
          <a:p>
            <a:pPr marL="457200" indent="-457200">
              <a:buClr>
                <a:srgbClr val="A50021"/>
              </a:buClr>
              <a:buSzPct val="125000"/>
              <a:buFont typeface="+mj-lt"/>
              <a:buAutoNum type="arabicPeriod"/>
            </a:pPr>
            <a:r>
              <a:rPr lang="en-US" sz="2000" dirty="0"/>
              <a:t>Establish Board Role Clarity</a:t>
            </a:r>
          </a:p>
          <a:p>
            <a:pPr marL="457200" indent="-457200">
              <a:buClr>
                <a:srgbClr val="A50021"/>
              </a:buClr>
              <a:buSzPct val="125000"/>
              <a:buFont typeface="+mj-lt"/>
              <a:buAutoNum type="arabicPeriod"/>
            </a:pPr>
            <a:r>
              <a:rPr lang="en-US" sz="2000" dirty="0"/>
              <a:t>Dysfunctional Board-CEO Partnership</a:t>
            </a:r>
          </a:p>
          <a:p>
            <a:pPr marL="457200" indent="-457200">
              <a:buClr>
                <a:srgbClr val="A50021"/>
              </a:buClr>
              <a:buSzPct val="125000"/>
              <a:buFont typeface="+mj-lt"/>
              <a:buAutoNum type="arabicPeriod"/>
            </a:pPr>
            <a:endParaRPr lang="en-US" sz="2000" dirty="0"/>
          </a:p>
        </p:txBody>
      </p:sp>
      <p:sp>
        <p:nvSpPr>
          <p:cNvPr id="4" name="TextBox 3"/>
          <p:cNvSpPr txBox="1"/>
          <p:nvPr/>
        </p:nvSpPr>
        <p:spPr>
          <a:xfrm>
            <a:off x="1694986" y="2057616"/>
            <a:ext cx="1605775" cy="523220"/>
          </a:xfrm>
          <a:prstGeom prst="rect">
            <a:avLst/>
          </a:prstGeom>
          <a:noFill/>
        </p:spPr>
        <p:txBody>
          <a:bodyPr wrap="square" rtlCol="0">
            <a:spAutoFit/>
          </a:bodyPr>
          <a:lstStyle/>
          <a:p>
            <a:r>
              <a:rPr lang="en-US" sz="2800" b="1" dirty="0"/>
              <a:t>External:</a:t>
            </a:r>
          </a:p>
        </p:txBody>
      </p:sp>
      <p:sp>
        <p:nvSpPr>
          <p:cNvPr id="6" name="TextBox 5"/>
          <p:cNvSpPr txBox="1"/>
          <p:nvPr/>
        </p:nvSpPr>
        <p:spPr>
          <a:xfrm>
            <a:off x="6508595" y="2057616"/>
            <a:ext cx="1605775" cy="523220"/>
          </a:xfrm>
          <a:prstGeom prst="rect">
            <a:avLst/>
          </a:prstGeom>
          <a:noFill/>
        </p:spPr>
        <p:txBody>
          <a:bodyPr wrap="square" rtlCol="0">
            <a:spAutoFit/>
          </a:bodyPr>
          <a:lstStyle/>
          <a:p>
            <a:r>
              <a:rPr lang="en-US" sz="2800" b="1" dirty="0"/>
              <a:t>Internal:</a:t>
            </a:r>
          </a:p>
        </p:txBody>
      </p:sp>
      <p:sp>
        <p:nvSpPr>
          <p:cNvPr id="7" name="TextBox 6"/>
          <p:cNvSpPr txBox="1"/>
          <p:nvPr/>
        </p:nvSpPr>
        <p:spPr>
          <a:xfrm>
            <a:off x="1694986" y="2693899"/>
            <a:ext cx="4235116" cy="1323439"/>
          </a:xfrm>
          <a:prstGeom prst="rect">
            <a:avLst/>
          </a:prstGeom>
          <a:noFill/>
        </p:spPr>
        <p:txBody>
          <a:bodyPr wrap="square" rtlCol="0">
            <a:spAutoFit/>
          </a:bodyPr>
          <a:lstStyle/>
          <a:p>
            <a:pPr marL="457200" indent="-457200">
              <a:buClr>
                <a:srgbClr val="A50021"/>
              </a:buClr>
              <a:buSzPct val="125000"/>
              <a:buFont typeface="+mj-lt"/>
              <a:buAutoNum type="arabicPeriod"/>
            </a:pPr>
            <a:r>
              <a:rPr lang="en-US" sz="2000" dirty="0"/>
              <a:t>Market Uncertainties</a:t>
            </a:r>
          </a:p>
          <a:p>
            <a:pPr marL="457200" indent="-457200">
              <a:buClr>
                <a:srgbClr val="A50021"/>
              </a:buClr>
              <a:buSzPct val="125000"/>
              <a:buFont typeface="+mj-lt"/>
              <a:buAutoNum type="arabicPeriod"/>
            </a:pPr>
            <a:r>
              <a:rPr lang="en-US" sz="2000" dirty="0"/>
              <a:t>Demanding Customers</a:t>
            </a:r>
          </a:p>
          <a:p>
            <a:pPr marL="457200" indent="-457200">
              <a:buClr>
                <a:srgbClr val="A50021"/>
              </a:buClr>
              <a:buSzPct val="125000"/>
              <a:buFont typeface="+mj-lt"/>
              <a:buAutoNum type="arabicPeriod"/>
            </a:pPr>
            <a:r>
              <a:rPr lang="en-US" sz="2000" dirty="0"/>
              <a:t>Competitor Moves</a:t>
            </a:r>
          </a:p>
          <a:p>
            <a:pPr marL="457200" indent="-457200">
              <a:buClr>
                <a:srgbClr val="A50021"/>
              </a:buClr>
              <a:buSzPct val="125000"/>
              <a:buFont typeface="+mj-lt"/>
              <a:buAutoNum type="arabicPeriod"/>
            </a:pPr>
            <a:endParaRPr lang="en-US" sz="2000" dirty="0"/>
          </a:p>
        </p:txBody>
      </p:sp>
      <p:grpSp>
        <p:nvGrpSpPr>
          <p:cNvPr id="14" name="Group 13"/>
          <p:cNvGrpSpPr/>
          <p:nvPr/>
        </p:nvGrpSpPr>
        <p:grpSpPr>
          <a:xfrm>
            <a:off x="713678" y="2877015"/>
            <a:ext cx="2129883" cy="1933156"/>
            <a:chOff x="713678" y="2877015"/>
            <a:chExt cx="2129883" cy="1933156"/>
          </a:xfrm>
        </p:grpSpPr>
        <p:sp>
          <p:nvSpPr>
            <p:cNvPr id="8" name="TextBox 7"/>
            <p:cNvSpPr txBox="1"/>
            <p:nvPr/>
          </p:nvSpPr>
          <p:spPr>
            <a:xfrm>
              <a:off x="713678" y="3886841"/>
              <a:ext cx="2129883" cy="923330"/>
            </a:xfrm>
            <a:prstGeom prst="rect">
              <a:avLst/>
            </a:prstGeom>
            <a:solidFill>
              <a:schemeClr val="bg1"/>
            </a:solidFill>
            <a:ln>
              <a:solidFill>
                <a:schemeClr val="tx1">
                  <a:lumMod val="85000"/>
                  <a:lumOff val="15000"/>
                </a:schemeClr>
              </a:solidFill>
            </a:ln>
          </p:spPr>
          <p:txBody>
            <a:bodyPr wrap="square" rtlCol="0">
              <a:spAutoFit/>
            </a:bodyPr>
            <a:lstStyle/>
            <a:p>
              <a:r>
                <a:rPr lang="en-US" dirty="0"/>
                <a:t>Regulations</a:t>
              </a:r>
            </a:p>
            <a:p>
              <a:r>
                <a:rPr lang="en-US" dirty="0"/>
                <a:t>Financing</a:t>
              </a:r>
            </a:p>
            <a:p>
              <a:r>
                <a:rPr lang="en-US" dirty="0"/>
                <a:t>Contract Law</a:t>
              </a:r>
            </a:p>
          </p:txBody>
        </p:sp>
        <p:cxnSp>
          <p:nvCxnSpPr>
            <p:cNvPr id="12" name="Elbow Connector 11"/>
            <p:cNvCxnSpPr/>
            <p:nvPr/>
          </p:nvCxnSpPr>
          <p:spPr>
            <a:xfrm rot="5400000">
              <a:off x="902928" y="3011150"/>
              <a:ext cx="1009826" cy="741556"/>
            </a:xfrm>
            <a:prstGeom prst="bentConnector3">
              <a:avLst>
                <a:gd name="adj1" fmla="val -796"/>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475608" y="3222701"/>
            <a:ext cx="2129883" cy="1587470"/>
            <a:chOff x="3475608" y="3222701"/>
            <a:chExt cx="2129883" cy="1587470"/>
          </a:xfrm>
        </p:grpSpPr>
        <p:sp>
          <p:nvSpPr>
            <p:cNvPr id="16" name="TextBox 15"/>
            <p:cNvSpPr txBox="1"/>
            <p:nvPr/>
          </p:nvSpPr>
          <p:spPr>
            <a:xfrm>
              <a:off x="3475608" y="3886841"/>
              <a:ext cx="2129883" cy="923330"/>
            </a:xfrm>
            <a:prstGeom prst="rect">
              <a:avLst/>
            </a:prstGeom>
            <a:solidFill>
              <a:schemeClr val="bg1"/>
            </a:solidFill>
            <a:ln>
              <a:solidFill>
                <a:schemeClr val="tx1">
                  <a:lumMod val="85000"/>
                  <a:lumOff val="15000"/>
                </a:schemeClr>
              </a:solidFill>
            </a:ln>
          </p:spPr>
          <p:txBody>
            <a:bodyPr wrap="square" rtlCol="0">
              <a:spAutoFit/>
            </a:bodyPr>
            <a:lstStyle/>
            <a:p>
              <a:r>
                <a:rPr lang="en-US" dirty="0"/>
                <a:t>Stimulate Demand</a:t>
              </a:r>
            </a:p>
            <a:p>
              <a:r>
                <a:rPr lang="en-US" dirty="0"/>
                <a:t>Support Credit</a:t>
              </a:r>
            </a:p>
            <a:p>
              <a:r>
                <a:rPr lang="en-US" dirty="0"/>
                <a:t>Customer Loyalty</a:t>
              </a:r>
            </a:p>
          </p:txBody>
        </p:sp>
        <p:cxnSp>
          <p:nvCxnSpPr>
            <p:cNvPr id="19" name="Elbow Connector 18"/>
            <p:cNvCxnSpPr/>
            <p:nvPr/>
          </p:nvCxnSpPr>
          <p:spPr>
            <a:xfrm rot="16200000" flipH="1">
              <a:off x="4573867" y="3298894"/>
              <a:ext cx="664139" cy="511754"/>
            </a:xfrm>
            <a:prstGeom prst="bentConnector3">
              <a:avLst>
                <a:gd name="adj1" fmla="val -205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086055" y="3657600"/>
            <a:ext cx="2129883" cy="2278376"/>
            <a:chOff x="2086055" y="3657600"/>
            <a:chExt cx="2129883" cy="2278376"/>
          </a:xfrm>
        </p:grpSpPr>
        <p:sp>
          <p:nvSpPr>
            <p:cNvPr id="23" name="TextBox 22"/>
            <p:cNvSpPr txBox="1"/>
            <p:nvPr/>
          </p:nvSpPr>
          <p:spPr>
            <a:xfrm>
              <a:off x="2086055" y="5012646"/>
              <a:ext cx="2129883" cy="923330"/>
            </a:xfrm>
            <a:prstGeom prst="rect">
              <a:avLst/>
            </a:prstGeom>
            <a:solidFill>
              <a:schemeClr val="bg1"/>
            </a:solidFill>
            <a:ln>
              <a:solidFill>
                <a:schemeClr val="tx1">
                  <a:lumMod val="85000"/>
                  <a:lumOff val="15000"/>
                </a:schemeClr>
              </a:solidFill>
            </a:ln>
          </p:spPr>
          <p:txBody>
            <a:bodyPr wrap="square" rtlCol="0">
              <a:spAutoFit/>
            </a:bodyPr>
            <a:lstStyle/>
            <a:p>
              <a:r>
                <a:rPr lang="en-US" dirty="0"/>
                <a:t>Innovative Features</a:t>
              </a:r>
            </a:p>
            <a:p>
              <a:r>
                <a:rPr lang="en-US" dirty="0"/>
                <a:t>Market Cultivation</a:t>
              </a:r>
            </a:p>
            <a:p>
              <a:r>
                <a:rPr lang="en-US" dirty="0"/>
                <a:t>Customer Support</a:t>
              </a:r>
            </a:p>
          </p:txBody>
        </p:sp>
        <p:cxnSp>
          <p:nvCxnSpPr>
            <p:cNvPr id="26" name="Straight Arrow Connector 25"/>
            <p:cNvCxnSpPr>
              <a:endCxn id="23" idx="0"/>
            </p:cNvCxnSpPr>
            <p:nvPr/>
          </p:nvCxnSpPr>
          <p:spPr>
            <a:xfrm>
              <a:off x="3150996" y="3657600"/>
              <a:ext cx="1" cy="135504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741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06225" y="6356350"/>
            <a:ext cx="485775" cy="365125"/>
          </a:xfrm>
        </p:spPr>
        <p:txBody>
          <a:bodyPr/>
          <a:lstStyle/>
          <a:p>
            <a:fld id="{59E1DE5E-5131-4748-93A5-978348B4A15F}" type="slidenum">
              <a:rPr lang="en-US" smtClean="0"/>
              <a:t>6</a:t>
            </a:fld>
            <a:endParaRPr lang="en-US" dirty="0"/>
          </a:p>
        </p:txBody>
      </p:sp>
      <p:sp>
        <p:nvSpPr>
          <p:cNvPr id="3" name="Rectangle 2"/>
          <p:cNvSpPr/>
          <p:nvPr/>
        </p:nvSpPr>
        <p:spPr>
          <a:xfrm>
            <a:off x="2706173" y="891426"/>
            <a:ext cx="4911281" cy="523220"/>
          </a:xfrm>
          <a:prstGeom prst="rect">
            <a:avLst/>
          </a:prstGeom>
        </p:spPr>
        <p:txBody>
          <a:bodyPr wrap="none">
            <a:spAutoFit/>
          </a:bodyPr>
          <a:lstStyle/>
          <a:p>
            <a:r>
              <a:rPr lang="en-US" sz="2800" b="1" dirty="0">
                <a:solidFill>
                  <a:srgbClr val="990000"/>
                </a:solidFill>
              </a:rPr>
              <a:t>Private Sector Board Challenges</a:t>
            </a:r>
          </a:p>
        </p:txBody>
      </p:sp>
      <p:sp>
        <p:nvSpPr>
          <p:cNvPr id="5" name="TextBox 4"/>
          <p:cNvSpPr txBox="1"/>
          <p:nvPr/>
        </p:nvSpPr>
        <p:spPr>
          <a:xfrm>
            <a:off x="6508595" y="2580836"/>
            <a:ext cx="4235116" cy="1631216"/>
          </a:xfrm>
          <a:prstGeom prst="rect">
            <a:avLst/>
          </a:prstGeom>
          <a:noFill/>
        </p:spPr>
        <p:txBody>
          <a:bodyPr wrap="square" rtlCol="0">
            <a:spAutoFit/>
          </a:bodyPr>
          <a:lstStyle/>
          <a:p>
            <a:pPr marL="457200" indent="-457200">
              <a:buClr>
                <a:srgbClr val="A50021"/>
              </a:buClr>
              <a:buSzPct val="125000"/>
              <a:buFont typeface="+mj-lt"/>
              <a:buAutoNum type="arabicPeriod"/>
            </a:pPr>
            <a:r>
              <a:rPr lang="en-US" sz="2000" dirty="0"/>
              <a:t>Attract Wise Board Members</a:t>
            </a:r>
          </a:p>
          <a:p>
            <a:pPr marL="457200" indent="-457200">
              <a:buClr>
                <a:srgbClr val="A50021"/>
              </a:buClr>
              <a:buSzPct val="125000"/>
              <a:buFont typeface="+mj-lt"/>
              <a:buAutoNum type="arabicPeriod"/>
            </a:pPr>
            <a:r>
              <a:rPr lang="en-US" sz="2000" dirty="0"/>
              <a:t>Establish Board Role Clarity</a:t>
            </a:r>
          </a:p>
          <a:p>
            <a:pPr marL="457200" indent="-457200">
              <a:buClr>
                <a:srgbClr val="A50021"/>
              </a:buClr>
              <a:buSzPct val="125000"/>
              <a:buFont typeface="+mj-lt"/>
              <a:buAutoNum type="arabicPeriod"/>
            </a:pPr>
            <a:r>
              <a:rPr lang="en-US" sz="2000" dirty="0"/>
              <a:t>Dysfunctional Board-CEO Partnership</a:t>
            </a:r>
          </a:p>
          <a:p>
            <a:pPr marL="457200" indent="-457200">
              <a:buClr>
                <a:srgbClr val="A50021"/>
              </a:buClr>
              <a:buSzPct val="125000"/>
              <a:buFont typeface="+mj-lt"/>
              <a:buAutoNum type="arabicPeriod"/>
            </a:pPr>
            <a:endParaRPr lang="en-US" sz="2000" dirty="0"/>
          </a:p>
        </p:txBody>
      </p:sp>
      <p:sp>
        <p:nvSpPr>
          <p:cNvPr id="4" name="TextBox 3"/>
          <p:cNvSpPr txBox="1"/>
          <p:nvPr/>
        </p:nvSpPr>
        <p:spPr>
          <a:xfrm>
            <a:off x="1694986" y="2057616"/>
            <a:ext cx="1605775" cy="523220"/>
          </a:xfrm>
          <a:prstGeom prst="rect">
            <a:avLst/>
          </a:prstGeom>
          <a:noFill/>
        </p:spPr>
        <p:txBody>
          <a:bodyPr wrap="square" rtlCol="0">
            <a:spAutoFit/>
          </a:bodyPr>
          <a:lstStyle/>
          <a:p>
            <a:r>
              <a:rPr lang="en-US" sz="2800" b="1" dirty="0"/>
              <a:t>External:</a:t>
            </a:r>
          </a:p>
        </p:txBody>
      </p:sp>
      <p:sp>
        <p:nvSpPr>
          <p:cNvPr id="6" name="TextBox 5"/>
          <p:cNvSpPr txBox="1"/>
          <p:nvPr/>
        </p:nvSpPr>
        <p:spPr>
          <a:xfrm>
            <a:off x="6508595" y="2057616"/>
            <a:ext cx="1605775" cy="523220"/>
          </a:xfrm>
          <a:prstGeom prst="rect">
            <a:avLst/>
          </a:prstGeom>
          <a:noFill/>
        </p:spPr>
        <p:txBody>
          <a:bodyPr wrap="square" rtlCol="0">
            <a:spAutoFit/>
          </a:bodyPr>
          <a:lstStyle/>
          <a:p>
            <a:r>
              <a:rPr lang="en-US" sz="2800" b="1" dirty="0"/>
              <a:t>Internal:</a:t>
            </a:r>
          </a:p>
        </p:txBody>
      </p:sp>
      <p:sp>
        <p:nvSpPr>
          <p:cNvPr id="7" name="TextBox 6"/>
          <p:cNvSpPr txBox="1"/>
          <p:nvPr/>
        </p:nvSpPr>
        <p:spPr>
          <a:xfrm>
            <a:off x="1694986" y="2693899"/>
            <a:ext cx="4235116" cy="1323439"/>
          </a:xfrm>
          <a:prstGeom prst="rect">
            <a:avLst/>
          </a:prstGeom>
          <a:noFill/>
        </p:spPr>
        <p:txBody>
          <a:bodyPr wrap="square" rtlCol="0">
            <a:spAutoFit/>
          </a:bodyPr>
          <a:lstStyle/>
          <a:p>
            <a:pPr marL="457200" indent="-457200">
              <a:buClr>
                <a:srgbClr val="A50021"/>
              </a:buClr>
              <a:buSzPct val="125000"/>
              <a:buFont typeface="+mj-lt"/>
              <a:buAutoNum type="arabicPeriod"/>
            </a:pPr>
            <a:r>
              <a:rPr lang="en-US" sz="2000" dirty="0"/>
              <a:t>Market Uncertainties</a:t>
            </a:r>
          </a:p>
          <a:p>
            <a:pPr marL="457200" indent="-457200">
              <a:buClr>
                <a:srgbClr val="A50021"/>
              </a:buClr>
              <a:buSzPct val="125000"/>
              <a:buFont typeface="+mj-lt"/>
              <a:buAutoNum type="arabicPeriod"/>
            </a:pPr>
            <a:r>
              <a:rPr lang="en-US" sz="2000" dirty="0"/>
              <a:t>Demanding Customers</a:t>
            </a:r>
          </a:p>
          <a:p>
            <a:pPr marL="457200" indent="-457200">
              <a:buClr>
                <a:srgbClr val="A50021"/>
              </a:buClr>
              <a:buSzPct val="125000"/>
              <a:buFont typeface="+mj-lt"/>
              <a:buAutoNum type="arabicPeriod"/>
            </a:pPr>
            <a:r>
              <a:rPr lang="en-US" sz="2000" dirty="0"/>
              <a:t>Competitor Moves</a:t>
            </a:r>
          </a:p>
          <a:p>
            <a:pPr marL="457200" indent="-457200">
              <a:buClr>
                <a:srgbClr val="A50021"/>
              </a:buClr>
              <a:buSzPct val="125000"/>
              <a:buFont typeface="+mj-lt"/>
              <a:buAutoNum type="arabicPeriod"/>
            </a:pPr>
            <a:endParaRPr lang="en-US" sz="2000" dirty="0"/>
          </a:p>
        </p:txBody>
      </p:sp>
      <p:grpSp>
        <p:nvGrpSpPr>
          <p:cNvPr id="14" name="Group 13"/>
          <p:cNvGrpSpPr/>
          <p:nvPr/>
        </p:nvGrpSpPr>
        <p:grpSpPr>
          <a:xfrm>
            <a:off x="4905258" y="2769445"/>
            <a:ext cx="2129883" cy="2075521"/>
            <a:chOff x="4865160" y="2836264"/>
            <a:chExt cx="2129883" cy="2075521"/>
          </a:xfrm>
        </p:grpSpPr>
        <p:sp>
          <p:nvSpPr>
            <p:cNvPr id="8" name="TextBox 7"/>
            <p:cNvSpPr txBox="1"/>
            <p:nvPr/>
          </p:nvSpPr>
          <p:spPr>
            <a:xfrm>
              <a:off x="4865160" y="3988455"/>
              <a:ext cx="2129883" cy="923330"/>
            </a:xfrm>
            <a:prstGeom prst="rect">
              <a:avLst/>
            </a:prstGeom>
            <a:solidFill>
              <a:schemeClr val="bg1"/>
            </a:solidFill>
            <a:ln>
              <a:solidFill>
                <a:schemeClr val="tx1">
                  <a:lumMod val="85000"/>
                  <a:lumOff val="15000"/>
                </a:schemeClr>
              </a:solidFill>
            </a:ln>
          </p:spPr>
          <p:txBody>
            <a:bodyPr wrap="square" rtlCol="0">
              <a:spAutoFit/>
            </a:bodyPr>
            <a:lstStyle/>
            <a:p>
              <a:r>
                <a:rPr lang="en-US" dirty="0"/>
                <a:t>Competency Map</a:t>
              </a:r>
            </a:p>
            <a:p>
              <a:r>
                <a:rPr lang="en-US" dirty="0"/>
                <a:t>Compensation</a:t>
              </a:r>
            </a:p>
            <a:p>
              <a:r>
                <a:rPr lang="en-US" dirty="0"/>
                <a:t>Onboarding</a:t>
              </a:r>
            </a:p>
          </p:txBody>
        </p:sp>
        <p:cxnSp>
          <p:nvCxnSpPr>
            <p:cNvPr id="12" name="Elbow Connector 11"/>
            <p:cNvCxnSpPr/>
            <p:nvPr/>
          </p:nvCxnSpPr>
          <p:spPr>
            <a:xfrm rot="5400000">
              <a:off x="5523051" y="2970399"/>
              <a:ext cx="1009826" cy="741556"/>
            </a:xfrm>
            <a:prstGeom prst="bentConnector3">
              <a:avLst>
                <a:gd name="adj1" fmla="val -796"/>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9819229" y="3073282"/>
            <a:ext cx="2129883" cy="1614906"/>
            <a:chOff x="9819229" y="3073282"/>
            <a:chExt cx="2129883" cy="1614906"/>
          </a:xfrm>
        </p:grpSpPr>
        <p:sp>
          <p:nvSpPr>
            <p:cNvPr id="16" name="TextBox 15"/>
            <p:cNvSpPr txBox="1"/>
            <p:nvPr/>
          </p:nvSpPr>
          <p:spPr>
            <a:xfrm>
              <a:off x="9819229" y="3764858"/>
              <a:ext cx="2129883" cy="923330"/>
            </a:xfrm>
            <a:prstGeom prst="rect">
              <a:avLst/>
            </a:prstGeom>
            <a:solidFill>
              <a:schemeClr val="bg1"/>
            </a:solidFill>
            <a:ln>
              <a:solidFill>
                <a:schemeClr val="tx1">
                  <a:lumMod val="85000"/>
                  <a:lumOff val="15000"/>
                </a:schemeClr>
              </a:solidFill>
            </a:ln>
          </p:spPr>
          <p:txBody>
            <a:bodyPr wrap="square" rtlCol="0">
              <a:spAutoFit/>
            </a:bodyPr>
            <a:lstStyle/>
            <a:p>
              <a:r>
                <a:rPr lang="en-US" dirty="0"/>
                <a:t>Job Description</a:t>
              </a:r>
            </a:p>
            <a:p>
              <a:r>
                <a:rPr lang="en-US" dirty="0"/>
                <a:t>Development</a:t>
              </a:r>
            </a:p>
            <a:p>
              <a:r>
                <a:rPr lang="en-US" dirty="0"/>
                <a:t>Annual Assessment</a:t>
              </a:r>
            </a:p>
          </p:txBody>
        </p:sp>
        <p:cxnSp>
          <p:nvCxnSpPr>
            <p:cNvPr id="19" name="Elbow Connector 18"/>
            <p:cNvCxnSpPr/>
            <p:nvPr/>
          </p:nvCxnSpPr>
          <p:spPr>
            <a:xfrm rot="16200000" flipH="1">
              <a:off x="9870697" y="3149475"/>
              <a:ext cx="664139" cy="511754"/>
            </a:xfrm>
            <a:prstGeom prst="bentConnector3">
              <a:avLst>
                <a:gd name="adj1" fmla="val -205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817006" y="3565310"/>
            <a:ext cx="2408662" cy="2278376"/>
            <a:chOff x="2086055" y="3657600"/>
            <a:chExt cx="2408662" cy="2278376"/>
          </a:xfrm>
        </p:grpSpPr>
        <p:sp>
          <p:nvSpPr>
            <p:cNvPr id="23" name="TextBox 22"/>
            <p:cNvSpPr txBox="1"/>
            <p:nvPr/>
          </p:nvSpPr>
          <p:spPr>
            <a:xfrm>
              <a:off x="2086055" y="5012646"/>
              <a:ext cx="2408662" cy="923330"/>
            </a:xfrm>
            <a:prstGeom prst="rect">
              <a:avLst/>
            </a:prstGeom>
            <a:solidFill>
              <a:schemeClr val="bg1"/>
            </a:solidFill>
            <a:ln>
              <a:solidFill>
                <a:schemeClr val="tx1">
                  <a:lumMod val="85000"/>
                  <a:lumOff val="15000"/>
                </a:schemeClr>
              </a:solidFill>
            </a:ln>
          </p:spPr>
          <p:txBody>
            <a:bodyPr wrap="square" rtlCol="0">
              <a:spAutoFit/>
            </a:bodyPr>
            <a:lstStyle/>
            <a:p>
              <a:r>
                <a:rPr lang="en-US" dirty="0"/>
                <a:t>Authority Matrix</a:t>
              </a:r>
            </a:p>
            <a:p>
              <a:r>
                <a:rPr lang="en-US" dirty="0"/>
                <a:t>Mutual Expectations</a:t>
              </a:r>
            </a:p>
            <a:p>
              <a:r>
                <a:rPr lang="en-US" dirty="0"/>
                <a:t>Transparency &amp; Trust</a:t>
              </a:r>
            </a:p>
          </p:txBody>
        </p:sp>
        <p:cxnSp>
          <p:nvCxnSpPr>
            <p:cNvPr id="26" name="Straight Arrow Connector 25"/>
            <p:cNvCxnSpPr>
              <a:endCxn id="23" idx="0"/>
            </p:cNvCxnSpPr>
            <p:nvPr/>
          </p:nvCxnSpPr>
          <p:spPr>
            <a:xfrm>
              <a:off x="3150996" y="3657600"/>
              <a:ext cx="1" cy="135504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E1DE5E-5131-4748-93A5-978348B4A15F}" type="slidenum">
              <a:rPr lang="en-US" smtClean="0"/>
              <a:t>7</a:t>
            </a:fld>
            <a:endParaRPr lang="en-US" dirty="0"/>
          </a:p>
        </p:txBody>
      </p:sp>
      <p:sp>
        <p:nvSpPr>
          <p:cNvPr id="2" name="TextBox 1"/>
          <p:cNvSpPr txBox="1"/>
          <p:nvPr/>
        </p:nvSpPr>
        <p:spPr>
          <a:xfrm>
            <a:off x="7122695" y="3236495"/>
            <a:ext cx="5069305" cy="954107"/>
          </a:xfrm>
          <a:prstGeom prst="rect">
            <a:avLst/>
          </a:prstGeom>
          <a:noFill/>
        </p:spPr>
        <p:txBody>
          <a:bodyPr wrap="square" rtlCol="0">
            <a:spAutoFit/>
          </a:bodyPr>
          <a:lstStyle/>
          <a:p>
            <a:r>
              <a:rPr lang="en-US" sz="2800" b="1" dirty="0">
                <a:solidFill>
                  <a:srgbClr val="990000"/>
                </a:solidFill>
              </a:rPr>
              <a:t>Private Enterprise Board Performance Goals</a:t>
            </a:r>
          </a:p>
        </p:txBody>
      </p:sp>
      <p:sp>
        <p:nvSpPr>
          <p:cNvPr id="4" name="TextBox 3"/>
          <p:cNvSpPr txBox="1"/>
          <p:nvPr/>
        </p:nvSpPr>
        <p:spPr>
          <a:xfrm>
            <a:off x="7122695" y="2717369"/>
            <a:ext cx="1277816" cy="769441"/>
          </a:xfrm>
          <a:prstGeom prst="rect">
            <a:avLst/>
          </a:prstGeom>
          <a:noFill/>
        </p:spPr>
        <p:txBody>
          <a:bodyPr wrap="square" rtlCol="0">
            <a:spAutoFit/>
          </a:bodyPr>
          <a:lstStyle/>
          <a:p>
            <a:r>
              <a:rPr lang="en-US" sz="4400" b="1" dirty="0"/>
              <a:t>3</a:t>
            </a:r>
          </a:p>
        </p:txBody>
      </p:sp>
      <p:sp>
        <p:nvSpPr>
          <p:cNvPr id="3" name="TextBox 2"/>
          <p:cNvSpPr txBox="1"/>
          <p:nvPr/>
        </p:nvSpPr>
        <p:spPr>
          <a:xfrm>
            <a:off x="7620579" y="4355785"/>
            <a:ext cx="3490332" cy="707886"/>
          </a:xfrm>
          <a:prstGeom prst="rect">
            <a:avLst/>
          </a:prstGeom>
          <a:noFill/>
        </p:spPr>
        <p:txBody>
          <a:bodyPr wrap="square" rtlCol="0">
            <a:spAutoFit/>
          </a:bodyPr>
          <a:lstStyle/>
          <a:p>
            <a:r>
              <a:rPr lang="en-US" sz="2000" dirty="0"/>
              <a:t>Expectations to </a:t>
            </a:r>
          </a:p>
          <a:p>
            <a:r>
              <a:rPr lang="en-US" sz="2000" dirty="0"/>
              <a:t>Optimize Board Value </a:t>
            </a:r>
          </a:p>
        </p:txBody>
      </p:sp>
    </p:spTree>
    <p:extLst>
      <p:ext uri="{BB962C8B-B14F-4D97-AF65-F5344CB8AC3E}">
        <p14:creationId xmlns:p14="http://schemas.microsoft.com/office/powerpoint/2010/main" val="426533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06225" y="6356350"/>
            <a:ext cx="485775" cy="365125"/>
          </a:xfrm>
        </p:spPr>
        <p:txBody>
          <a:bodyPr/>
          <a:lstStyle/>
          <a:p>
            <a:fld id="{59E1DE5E-5131-4748-93A5-978348B4A15F}" type="slidenum">
              <a:rPr lang="en-US" smtClean="0"/>
              <a:t>8</a:t>
            </a:fld>
            <a:endParaRPr lang="en-US" dirty="0"/>
          </a:p>
        </p:txBody>
      </p:sp>
      <p:sp>
        <p:nvSpPr>
          <p:cNvPr id="3" name="Rectangle 2"/>
          <p:cNvSpPr/>
          <p:nvPr/>
        </p:nvSpPr>
        <p:spPr>
          <a:xfrm>
            <a:off x="2706173" y="891426"/>
            <a:ext cx="6722353" cy="523220"/>
          </a:xfrm>
          <a:prstGeom prst="rect">
            <a:avLst/>
          </a:prstGeom>
        </p:spPr>
        <p:txBody>
          <a:bodyPr wrap="none">
            <a:spAutoFit/>
          </a:bodyPr>
          <a:lstStyle/>
          <a:p>
            <a:r>
              <a:rPr lang="en-US" sz="2800" b="1" dirty="0">
                <a:solidFill>
                  <a:srgbClr val="990000"/>
                </a:solidFill>
              </a:rPr>
              <a:t>Private Enterprise Board Performance Goals</a:t>
            </a:r>
          </a:p>
        </p:txBody>
      </p:sp>
      <p:sp>
        <p:nvSpPr>
          <p:cNvPr id="4" name="TextBox 3"/>
          <p:cNvSpPr txBox="1"/>
          <p:nvPr/>
        </p:nvSpPr>
        <p:spPr>
          <a:xfrm>
            <a:off x="2955074" y="1984917"/>
            <a:ext cx="7114478" cy="1323439"/>
          </a:xfrm>
          <a:prstGeom prst="rect">
            <a:avLst/>
          </a:prstGeom>
          <a:noFill/>
        </p:spPr>
        <p:txBody>
          <a:bodyPr wrap="square" rtlCol="0">
            <a:spAutoFit/>
          </a:bodyPr>
          <a:lstStyle/>
          <a:p>
            <a:pPr marL="342900" indent="-342900">
              <a:buClr>
                <a:srgbClr val="990000"/>
              </a:buClr>
              <a:buSzPct val="125000"/>
              <a:buFont typeface="+mj-lt"/>
              <a:buAutoNum type="arabicPeriod"/>
            </a:pPr>
            <a:r>
              <a:rPr lang="en-US" sz="2000" dirty="0"/>
              <a:t>Establish and Oversee Sensible Strategic Growth and Financial Plan including external financing e.g. Banks, Private Equity etc. </a:t>
            </a:r>
          </a:p>
          <a:p>
            <a:pPr marL="342900" indent="-342900">
              <a:buClr>
                <a:srgbClr val="990000"/>
              </a:buClr>
              <a:buSzPct val="125000"/>
              <a:buFont typeface="+mj-lt"/>
              <a:buAutoNum type="arabicPeriod"/>
            </a:pPr>
            <a:r>
              <a:rPr lang="en-US" sz="2000" dirty="0"/>
              <a:t>Empower the Mobilization of Resources to Executive the Plans</a:t>
            </a:r>
          </a:p>
          <a:p>
            <a:pPr marL="342900" indent="-342900">
              <a:buClr>
                <a:srgbClr val="990000"/>
              </a:buClr>
              <a:buSzPct val="125000"/>
              <a:buFont typeface="+mj-lt"/>
              <a:buAutoNum type="arabicPeriod"/>
            </a:pPr>
            <a:r>
              <a:rPr lang="en-US" sz="2000" dirty="0"/>
              <a:t>Enable Realistic Execution of the Business Strategy  </a:t>
            </a:r>
          </a:p>
        </p:txBody>
      </p:sp>
      <p:grpSp>
        <p:nvGrpSpPr>
          <p:cNvPr id="21" name="Group 20"/>
          <p:cNvGrpSpPr/>
          <p:nvPr/>
        </p:nvGrpSpPr>
        <p:grpSpPr>
          <a:xfrm>
            <a:off x="1115118" y="2208835"/>
            <a:ext cx="2464423" cy="2607553"/>
            <a:chOff x="1115118" y="2208835"/>
            <a:chExt cx="2464423" cy="2607553"/>
          </a:xfrm>
        </p:grpSpPr>
        <p:sp>
          <p:nvSpPr>
            <p:cNvPr id="6" name="TextBox 5"/>
            <p:cNvSpPr txBox="1"/>
            <p:nvPr/>
          </p:nvSpPr>
          <p:spPr>
            <a:xfrm>
              <a:off x="1115118" y="3893058"/>
              <a:ext cx="2464423" cy="923330"/>
            </a:xfrm>
            <a:prstGeom prst="rect">
              <a:avLst/>
            </a:prstGeom>
            <a:solidFill>
              <a:schemeClr val="bg1"/>
            </a:solidFill>
            <a:ln>
              <a:solidFill>
                <a:schemeClr val="tx1">
                  <a:lumMod val="85000"/>
                  <a:lumOff val="15000"/>
                </a:schemeClr>
              </a:solidFill>
            </a:ln>
          </p:spPr>
          <p:txBody>
            <a:bodyPr wrap="square" rtlCol="0">
              <a:spAutoFit/>
            </a:bodyPr>
            <a:lstStyle/>
            <a:p>
              <a:r>
                <a:rPr lang="en-US" dirty="0"/>
                <a:t>Product-Service Plans</a:t>
              </a:r>
            </a:p>
            <a:p>
              <a:r>
                <a:rPr lang="en-US" dirty="0"/>
                <a:t>Market Growth Plans</a:t>
              </a:r>
            </a:p>
            <a:p>
              <a:r>
                <a:rPr lang="en-US" dirty="0"/>
                <a:t>Financial Plans</a:t>
              </a:r>
            </a:p>
          </p:txBody>
        </p:sp>
        <p:cxnSp>
          <p:nvCxnSpPr>
            <p:cNvPr id="7" name="Elbow Connector 6"/>
            <p:cNvCxnSpPr/>
            <p:nvPr/>
          </p:nvCxnSpPr>
          <p:spPr>
            <a:xfrm rot="5400000">
              <a:off x="1696503" y="2625486"/>
              <a:ext cx="1678005" cy="844704"/>
            </a:xfrm>
            <a:prstGeom prst="bentConnector3">
              <a:avLst>
                <a:gd name="adj1" fmla="val 159"/>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9283389" y="3682979"/>
            <a:ext cx="2129883" cy="923330"/>
          </a:xfrm>
          <a:prstGeom prst="rect">
            <a:avLst/>
          </a:prstGeom>
          <a:solidFill>
            <a:schemeClr val="bg1"/>
          </a:solidFill>
          <a:ln>
            <a:solidFill>
              <a:schemeClr val="tx1">
                <a:lumMod val="85000"/>
                <a:lumOff val="15000"/>
              </a:schemeClr>
            </a:solidFill>
          </a:ln>
        </p:spPr>
        <p:txBody>
          <a:bodyPr wrap="square" rtlCol="0">
            <a:spAutoFit/>
          </a:bodyPr>
          <a:lstStyle/>
          <a:p>
            <a:r>
              <a:rPr lang="en-US" dirty="0"/>
              <a:t>Talent</a:t>
            </a:r>
          </a:p>
          <a:p>
            <a:r>
              <a:rPr lang="en-US" dirty="0"/>
              <a:t>Working Capital</a:t>
            </a:r>
          </a:p>
          <a:p>
            <a:r>
              <a:rPr lang="en-US" dirty="0"/>
              <a:t>Infrastructure</a:t>
            </a:r>
          </a:p>
        </p:txBody>
      </p:sp>
      <p:cxnSp>
        <p:nvCxnSpPr>
          <p:cNvPr id="10" name="Elbow Connector 9"/>
          <p:cNvCxnSpPr/>
          <p:nvPr/>
        </p:nvCxnSpPr>
        <p:spPr>
          <a:xfrm rot="16200000" flipH="1">
            <a:off x="9910295" y="2790943"/>
            <a:ext cx="928630" cy="855439"/>
          </a:xfrm>
          <a:prstGeom prst="bentConnector3">
            <a:avLst>
              <a:gd name="adj1" fmla="val 3168"/>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998533" y="3222702"/>
            <a:ext cx="2595447" cy="2364030"/>
            <a:chOff x="4998533" y="3222702"/>
            <a:chExt cx="2595447" cy="2364030"/>
          </a:xfrm>
        </p:grpSpPr>
        <p:sp>
          <p:nvSpPr>
            <p:cNvPr id="12" name="TextBox 11"/>
            <p:cNvSpPr txBox="1"/>
            <p:nvPr/>
          </p:nvSpPr>
          <p:spPr>
            <a:xfrm>
              <a:off x="4998533" y="4663402"/>
              <a:ext cx="2595447" cy="923330"/>
            </a:xfrm>
            <a:prstGeom prst="rect">
              <a:avLst/>
            </a:prstGeom>
            <a:solidFill>
              <a:schemeClr val="bg1"/>
            </a:solidFill>
            <a:ln>
              <a:solidFill>
                <a:schemeClr val="tx1">
                  <a:lumMod val="85000"/>
                  <a:lumOff val="15000"/>
                </a:schemeClr>
              </a:solidFill>
            </a:ln>
          </p:spPr>
          <p:txBody>
            <a:bodyPr wrap="square" rtlCol="0">
              <a:spAutoFit/>
            </a:bodyPr>
            <a:lstStyle/>
            <a:p>
              <a:r>
                <a:rPr lang="en-US" dirty="0"/>
                <a:t>Input Sales Insights</a:t>
              </a:r>
            </a:p>
            <a:p>
              <a:r>
                <a:rPr lang="en-US" dirty="0"/>
                <a:t>Innovate Product-Service Introduce Markets</a:t>
              </a:r>
            </a:p>
          </p:txBody>
        </p:sp>
        <p:cxnSp>
          <p:nvCxnSpPr>
            <p:cNvPr id="13" name="Straight Arrow Connector 12"/>
            <p:cNvCxnSpPr>
              <a:endCxn id="12" idx="0"/>
            </p:cNvCxnSpPr>
            <p:nvPr/>
          </p:nvCxnSpPr>
          <p:spPr>
            <a:xfrm>
              <a:off x="6255834" y="3222702"/>
              <a:ext cx="40423" cy="14407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32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E1DE5E-5131-4748-93A5-978348B4A15F}" type="slidenum">
              <a:rPr lang="en-US" smtClean="0"/>
              <a:t>9</a:t>
            </a:fld>
            <a:endParaRPr lang="en-US" dirty="0"/>
          </a:p>
        </p:txBody>
      </p:sp>
      <p:sp>
        <p:nvSpPr>
          <p:cNvPr id="2" name="TextBox 1"/>
          <p:cNvSpPr txBox="1"/>
          <p:nvPr/>
        </p:nvSpPr>
        <p:spPr>
          <a:xfrm>
            <a:off x="7122695" y="3236495"/>
            <a:ext cx="5069305" cy="523220"/>
          </a:xfrm>
          <a:prstGeom prst="rect">
            <a:avLst/>
          </a:prstGeom>
          <a:noFill/>
        </p:spPr>
        <p:txBody>
          <a:bodyPr wrap="square" rtlCol="0">
            <a:spAutoFit/>
          </a:bodyPr>
          <a:lstStyle/>
          <a:p>
            <a:r>
              <a:rPr lang="en-US" sz="2800" b="1" dirty="0">
                <a:solidFill>
                  <a:srgbClr val="990000"/>
                </a:solidFill>
              </a:rPr>
              <a:t>Board Best Practices</a:t>
            </a:r>
          </a:p>
        </p:txBody>
      </p:sp>
      <p:sp>
        <p:nvSpPr>
          <p:cNvPr id="4" name="TextBox 3"/>
          <p:cNvSpPr txBox="1"/>
          <p:nvPr/>
        </p:nvSpPr>
        <p:spPr>
          <a:xfrm>
            <a:off x="7122695" y="2717369"/>
            <a:ext cx="1277816" cy="769441"/>
          </a:xfrm>
          <a:prstGeom prst="rect">
            <a:avLst/>
          </a:prstGeom>
          <a:noFill/>
        </p:spPr>
        <p:txBody>
          <a:bodyPr wrap="square" rtlCol="0">
            <a:spAutoFit/>
          </a:bodyPr>
          <a:lstStyle/>
          <a:p>
            <a:r>
              <a:rPr lang="en-US" sz="4400" b="1" dirty="0"/>
              <a:t>4</a:t>
            </a:r>
          </a:p>
        </p:txBody>
      </p:sp>
      <p:sp>
        <p:nvSpPr>
          <p:cNvPr id="3" name="TextBox 2"/>
          <p:cNvSpPr txBox="1"/>
          <p:nvPr/>
        </p:nvSpPr>
        <p:spPr>
          <a:xfrm>
            <a:off x="7270595" y="4282068"/>
            <a:ext cx="3597429" cy="400110"/>
          </a:xfrm>
          <a:prstGeom prst="rect">
            <a:avLst/>
          </a:prstGeom>
          <a:noFill/>
        </p:spPr>
        <p:txBody>
          <a:bodyPr wrap="square" rtlCol="0">
            <a:spAutoFit/>
          </a:bodyPr>
          <a:lstStyle/>
          <a:p>
            <a:r>
              <a:rPr lang="en-US" sz="2000" dirty="0"/>
              <a:t>Empower Board Performance</a:t>
            </a:r>
          </a:p>
        </p:txBody>
      </p:sp>
    </p:spTree>
    <p:extLst>
      <p:ext uri="{BB962C8B-B14F-4D97-AF65-F5344CB8AC3E}">
        <p14:creationId xmlns:p14="http://schemas.microsoft.com/office/powerpoint/2010/main" val="125308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2364</TotalTime>
  <Words>626</Words>
  <Application>Microsoft Office PowerPoint</Application>
  <PresentationFormat>Widescreen</PresentationFormat>
  <Paragraphs>194</Paragraphs>
  <Slides>20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Bebas Neue</vt:lpstr>
      <vt:lpstr>Arial</vt:lpstr>
      <vt:lpstr>Book Antiqua</vt:lpstr>
      <vt:lpstr>Calibri</vt:lpstr>
      <vt:lpstr>Calibri Light</vt:lpstr>
      <vt:lpstr>Courier New</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SMARTER Governance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Gallagher Benefit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Rice, Jim</dc:creator>
  <cp:lastModifiedBy>Microsoft account</cp:lastModifiedBy>
  <cp:revision>222</cp:revision>
  <cp:lastPrinted>2020-11-07T17:58:31Z</cp:lastPrinted>
  <dcterms:created xsi:type="dcterms:W3CDTF">2016-01-18T14:29:46Z</dcterms:created>
  <dcterms:modified xsi:type="dcterms:W3CDTF">2020-11-19T22:27:57Z</dcterms:modified>
</cp:coreProperties>
</file>